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</p:sldMasterIdLst>
  <p:notesMasterIdLst>
    <p:notesMasterId r:id="rId33"/>
  </p:notesMasterIdLst>
  <p:handoutMasterIdLst>
    <p:handoutMasterId r:id="rId34"/>
  </p:handoutMasterIdLst>
  <p:sldIdLst>
    <p:sldId id="267" r:id="rId3"/>
    <p:sldId id="303" r:id="rId4"/>
    <p:sldId id="266" r:id="rId5"/>
    <p:sldId id="288" r:id="rId6"/>
    <p:sldId id="302" r:id="rId7"/>
    <p:sldId id="306" r:id="rId8"/>
    <p:sldId id="307" r:id="rId9"/>
    <p:sldId id="308" r:id="rId10"/>
    <p:sldId id="300" r:id="rId11"/>
    <p:sldId id="289" r:id="rId12"/>
    <p:sldId id="316" r:id="rId13"/>
    <p:sldId id="317" r:id="rId14"/>
    <p:sldId id="309" r:id="rId15"/>
    <p:sldId id="310" r:id="rId16"/>
    <p:sldId id="314" r:id="rId17"/>
    <p:sldId id="324" r:id="rId18"/>
    <p:sldId id="318" r:id="rId19"/>
    <p:sldId id="319" r:id="rId20"/>
    <p:sldId id="311" r:id="rId21"/>
    <p:sldId id="315" r:id="rId22"/>
    <p:sldId id="320" r:id="rId23"/>
    <p:sldId id="321" r:id="rId24"/>
    <p:sldId id="305" r:id="rId25"/>
    <p:sldId id="323" r:id="rId26"/>
    <p:sldId id="296" r:id="rId27"/>
    <p:sldId id="325" r:id="rId28"/>
    <p:sldId id="326" r:id="rId29"/>
    <p:sldId id="327" r:id="rId30"/>
    <p:sldId id="322" r:id="rId31"/>
    <p:sldId id="273" r:id="rId3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ka Znika" initials="IZ" lastIdx="1" clrIdx="0">
    <p:extLst>
      <p:ext uri="{19B8F6BF-5375-455C-9EA6-DF929625EA0E}">
        <p15:presenceInfo xmlns:p15="http://schemas.microsoft.com/office/powerpoint/2012/main" userId="S-1-5-21-376623481-1724159862-3268761338-12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FF6D"/>
    <a:srgbClr val="CCFF33"/>
    <a:srgbClr val="FF5050"/>
    <a:srgbClr val="FD958D"/>
    <a:srgbClr val="FFE2A7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82E311-D692-4313-909A-7CA593DD62FF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CD4D42F-5522-480E-805E-E7DC7F31A11F}">
      <dgm:prSet phldrT="[Tekst]" custT="1"/>
      <dgm:spPr/>
      <dgm:t>
        <a:bodyPr/>
        <a:lstStyle/>
        <a:p>
          <a:r>
            <a:rPr lang="hr-HR" sz="2000" b="1" dirty="0">
              <a:solidFill>
                <a:schemeClr val="bg1">
                  <a:lumMod val="20000"/>
                  <a:lumOff val="80000"/>
                </a:schemeClr>
              </a:solidFill>
            </a:rPr>
            <a:t>Zakon o proračunu</a:t>
          </a:r>
        </a:p>
      </dgm:t>
    </dgm:pt>
    <dgm:pt modelId="{80C4E7E4-790D-4204-9D3F-4EF0CD224C8C}" type="parTrans" cxnId="{F6308B44-A29E-492C-9EB2-17D2EDD2C737}">
      <dgm:prSet/>
      <dgm:spPr/>
      <dgm:t>
        <a:bodyPr/>
        <a:lstStyle/>
        <a:p>
          <a:endParaRPr lang="hr-HR" sz="2000"/>
        </a:p>
      </dgm:t>
    </dgm:pt>
    <dgm:pt modelId="{21FE285D-E4A1-4BC5-B9D2-40679AB2DBCC}" type="sibTrans" cxnId="{F6308B44-A29E-492C-9EB2-17D2EDD2C737}">
      <dgm:prSet/>
      <dgm:spPr/>
      <dgm:t>
        <a:bodyPr/>
        <a:lstStyle/>
        <a:p>
          <a:endParaRPr lang="hr-HR" sz="2000"/>
        </a:p>
      </dgm:t>
    </dgm:pt>
    <dgm:pt modelId="{5FF2C1EF-FF2B-44ED-ACA5-8AA5872059E0}">
      <dgm:prSet phldrT="[Teks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Zakonito, svrhovito, </a:t>
          </a:r>
        </a:p>
        <a:p>
          <a:pPr>
            <a:lnSpc>
              <a:spcPct val="100000"/>
            </a:lnSpc>
          </a:pPr>
          <a:r>
            <a:rPr lang="hr-HR" sz="2000" dirty="0"/>
            <a:t>učinkovito i ekonomično</a:t>
          </a:r>
        </a:p>
        <a:p>
          <a:pPr>
            <a:lnSpc>
              <a:spcPct val="100000"/>
            </a:lnSpc>
          </a:pPr>
          <a:r>
            <a:rPr lang="hr-HR" sz="2000" dirty="0"/>
            <a:t>raspolaganje </a:t>
          </a:r>
        </a:p>
        <a:p>
          <a:pPr>
            <a:lnSpc>
              <a:spcPct val="100000"/>
            </a:lnSpc>
          </a:pPr>
          <a:r>
            <a:rPr lang="hr-HR" sz="2000" dirty="0"/>
            <a:t>proračunskim sredstvima</a:t>
          </a:r>
        </a:p>
      </dgm:t>
    </dgm:pt>
    <dgm:pt modelId="{3ACAB237-6AF1-40C5-AE55-30AC741828CA}" type="parTrans" cxnId="{395EB601-05AC-4652-810E-A4D92800B857}">
      <dgm:prSet/>
      <dgm:spPr/>
      <dgm:t>
        <a:bodyPr/>
        <a:lstStyle/>
        <a:p>
          <a:endParaRPr lang="hr-HR" sz="2000"/>
        </a:p>
      </dgm:t>
    </dgm:pt>
    <dgm:pt modelId="{0A0A09E6-35C0-40CB-A4DA-073B887D0070}" type="sibTrans" cxnId="{395EB601-05AC-4652-810E-A4D92800B857}">
      <dgm:prSet/>
      <dgm:spPr/>
      <dgm:t>
        <a:bodyPr/>
        <a:lstStyle/>
        <a:p>
          <a:endParaRPr lang="hr-HR" sz="2000"/>
        </a:p>
      </dgm:t>
    </dgm:pt>
    <dgm:pt modelId="{4A2826D9-1CCD-4C3E-8081-956D7C35856E}">
      <dgm:prSet phldrT="[Tekst]" custT="1"/>
      <dgm:spPr/>
      <dgm:t>
        <a:bodyPr/>
        <a:lstStyle/>
        <a:p>
          <a:r>
            <a:rPr lang="hr-HR" sz="2000" b="1" dirty="0">
              <a:solidFill>
                <a:schemeClr val="bg1">
                  <a:lumMod val="20000"/>
                  <a:lumOff val="80000"/>
                </a:schemeClr>
              </a:solidFill>
            </a:rPr>
            <a:t>Zakon o sustavu unutarnjih kontrola</a:t>
          </a:r>
        </a:p>
      </dgm:t>
    </dgm:pt>
    <dgm:pt modelId="{DFE76428-48CD-477E-8F68-3D66A859A668}" type="parTrans" cxnId="{EA0311D1-DFE7-4BAF-AE6F-2C1E7773A078}">
      <dgm:prSet/>
      <dgm:spPr/>
      <dgm:t>
        <a:bodyPr/>
        <a:lstStyle/>
        <a:p>
          <a:endParaRPr lang="hr-HR" sz="2000"/>
        </a:p>
      </dgm:t>
    </dgm:pt>
    <dgm:pt modelId="{8345FABC-98BC-4F5F-B4AF-660DD9DEFEF2}" type="sibTrans" cxnId="{EA0311D1-DFE7-4BAF-AE6F-2C1E7773A078}">
      <dgm:prSet/>
      <dgm:spPr/>
      <dgm:t>
        <a:bodyPr/>
        <a:lstStyle/>
        <a:p>
          <a:endParaRPr lang="hr-HR" sz="2000"/>
        </a:p>
      </dgm:t>
    </dgm:pt>
    <dgm:pt modelId="{B23A4A3A-126D-4763-9B1F-F320C715DE84}">
      <dgm:prSet phldrT="[Tekst]" custT="1"/>
      <dgm:spPr/>
      <dgm:t>
        <a:bodyPr/>
        <a:lstStyle/>
        <a:p>
          <a:r>
            <a:rPr lang="hr-HR" sz="2000" dirty="0"/>
            <a:t>Učinkovito i </a:t>
          </a:r>
        </a:p>
        <a:p>
          <a:r>
            <a:rPr lang="hr-HR" sz="2000" dirty="0"/>
            <a:t>djelotvorno</a:t>
          </a:r>
        </a:p>
        <a:p>
          <a:r>
            <a:rPr lang="hr-HR" sz="2000" dirty="0"/>
            <a:t>funkcioniranje sustava</a:t>
          </a:r>
        </a:p>
        <a:p>
          <a:r>
            <a:rPr lang="hr-HR" sz="2000" dirty="0"/>
            <a:t> unutarnjih kontrola</a:t>
          </a:r>
        </a:p>
      </dgm:t>
    </dgm:pt>
    <dgm:pt modelId="{E51A69D7-EB04-4718-9855-95FFCC8822BA}" type="parTrans" cxnId="{6FC63705-0B5B-470A-A3D2-214F6DC82EC3}">
      <dgm:prSet/>
      <dgm:spPr/>
      <dgm:t>
        <a:bodyPr/>
        <a:lstStyle/>
        <a:p>
          <a:endParaRPr lang="hr-HR" sz="2000"/>
        </a:p>
      </dgm:t>
    </dgm:pt>
    <dgm:pt modelId="{2BACA902-2E2B-46F2-AF33-E27A60E3241C}" type="sibTrans" cxnId="{6FC63705-0B5B-470A-A3D2-214F6DC82EC3}">
      <dgm:prSet/>
      <dgm:spPr/>
      <dgm:t>
        <a:bodyPr/>
        <a:lstStyle/>
        <a:p>
          <a:endParaRPr lang="hr-HR" sz="2000"/>
        </a:p>
      </dgm:t>
    </dgm:pt>
    <dgm:pt modelId="{1311B97A-3A70-44F1-8FFF-1E84CC513D50}">
      <dgm:prSet phldrT="[Tekst]" custT="1"/>
      <dgm:spPr/>
      <dgm:t>
        <a:bodyPr/>
        <a:lstStyle/>
        <a:p>
          <a:r>
            <a:rPr lang="hr-HR" sz="2000" b="1" dirty="0">
              <a:solidFill>
                <a:schemeClr val="bg1">
                  <a:lumMod val="20000"/>
                  <a:lumOff val="80000"/>
                </a:schemeClr>
              </a:solidFill>
            </a:rPr>
            <a:t>Zakon o fiskalnoj odgovornosti</a:t>
          </a:r>
        </a:p>
      </dgm:t>
    </dgm:pt>
    <dgm:pt modelId="{2131E041-7CBB-4F91-A123-CC756B0083D8}" type="parTrans" cxnId="{CB0B3E72-92E4-4A8D-9EA2-80B69710C5D3}">
      <dgm:prSet/>
      <dgm:spPr/>
      <dgm:t>
        <a:bodyPr/>
        <a:lstStyle/>
        <a:p>
          <a:endParaRPr lang="hr-HR" sz="2000"/>
        </a:p>
      </dgm:t>
    </dgm:pt>
    <dgm:pt modelId="{3449BDF2-40FB-4A88-A68D-1AD9A5F9AB59}" type="sibTrans" cxnId="{CB0B3E72-92E4-4A8D-9EA2-80B69710C5D3}">
      <dgm:prSet/>
      <dgm:spPr/>
      <dgm:t>
        <a:bodyPr/>
        <a:lstStyle/>
        <a:p>
          <a:endParaRPr lang="hr-HR" sz="2000"/>
        </a:p>
      </dgm:t>
    </dgm:pt>
    <dgm:pt modelId="{3FE0D040-7BF5-474F-892C-B7B862373C10}">
      <dgm:prSet phldrT="[Tekst]" custT="1"/>
      <dgm:spPr/>
      <dgm:t>
        <a:bodyPr/>
        <a:lstStyle/>
        <a:p>
          <a:r>
            <a:rPr lang="hr-HR" sz="2000" dirty="0"/>
            <a:t>Podnošenje Izjave o</a:t>
          </a:r>
        </a:p>
        <a:p>
          <a:r>
            <a:rPr lang="hr-HR" sz="2000" dirty="0"/>
            <a:t>fiskalnoj odgovornosti</a:t>
          </a:r>
        </a:p>
        <a:p>
          <a:r>
            <a:rPr lang="hr-HR" sz="2000" dirty="0"/>
            <a:t>kojom se potvrđuje</a:t>
          </a:r>
        </a:p>
        <a:p>
          <a:r>
            <a:rPr lang="hr-HR" sz="2000" dirty="0"/>
            <a:t>odgovornost iz prethodno</a:t>
          </a:r>
        </a:p>
        <a:p>
          <a:r>
            <a:rPr lang="hr-HR" sz="2000" dirty="0"/>
            <a:t>navedenih zakona</a:t>
          </a:r>
        </a:p>
      </dgm:t>
    </dgm:pt>
    <dgm:pt modelId="{6C0A5C4F-9FC9-439C-9642-8644CA5E936A}" type="parTrans" cxnId="{E9079423-0DC4-46A7-BA4E-EF5EE921FE0A}">
      <dgm:prSet/>
      <dgm:spPr/>
      <dgm:t>
        <a:bodyPr/>
        <a:lstStyle/>
        <a:p>
          <a:endParaRPr lang="hr-HR" sz="2000"/>
        </a:p>
      </dgm:t>
    </dgm:pt>
    <dgm:pt modelId="{8E2F03E8-290F-4236-B58A-AA5079FA95B3}" type="sibTrans" cxnId="{E9079423-0DC4-46A7-BA4E-EF5EE921FE0A}">
      <dgm:prSet/>
      <dgm:spPr/>
      <dgm:t>
        <a:bodyPr/>
        <a:lstStyle/>
        <a:p>
          <a:endParaRPr lang="hr-HR" sz="2000"/>
        </a:p>
      </dgm:t>
    </dgm:pt>
    <dgm:pt modelId="{956B9D52-8173-489F-9DB3-B18E2841271A}" type="pres">
      <dgm:prSet presAssocID="{EC82E311-D692-4313-909A-7CA593DD62FF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F35735B2-7932-44D8-B559-9CE9820BE2EE}" type="pres">
      <dgm:prSet presAssocID="{8CD4D42F-5522-480E-805E-E7DC7F31A11F}" presName="parentText1" presStyleLbl="node1" presStyleIdx="0" presStyleCnt="3" custScaleX="106982" custScaleY="118098" custLinFactNeighborX="-2695" custLinFactNeighborY="7291">
        <dgm:presLayoutVars>
          <dgm:chMax/>
          <dgm:chPref val="3"/>
          <dgm:bulletEnabled val="1"/>
        </dgm:presLayoutVars>
      </dgm:prSet>
      <dgm:spPr/>
    </dgm:pt>
    <dgm:pt modelId="{2FD21D26-32CC-4931-BFF9-C1BB41B4F8CF}" type="pres">
      <dgm:prSet presAssocID="{8CD4D42F-5522-480E-805E-E7DC7F31A11F}" presName="childText1" presStyleLbl="solidAlignAcc1" presStyleIdx="0" presStyleCnt="3" custScaleX="125802" custLinFactNeighborX="-6890" custLinFactNeighborY="6051">
        <dgm:presLayoutVars>
          <dgm:chMax val="0"/>
          <dgm:chPref val="0"/>
          <dgm:bulletEnabled val="1"/>
        </dgm:presLayoutVars>
      </dgm:prSet>
      <dgm:spPr/>
    </dgm:pt>
    <dgm:pt modelId="{F568B639-A00B-4136-B63E-CE954048C550}" type="pres">
      <dgm:prSet presAssocID="{4A2826D9-1CCD-4C3E-8081-956D7C35856E}" presName="parentText2" presStyleLbl="node1" presStyleIdx="1" presStyleCnt="3" custScaleX="118709" custLinFactNeighborX="-1380" custLinFactNeighborY="-1937">
        <dgm:presLayoutVars>
          <dgm:chMax/>
          <dgm:chPref val="3"/>
          <dgm:bulletEnabled val="1"/>
        </dgm:presLayoutVars>
      </dgm:prSet>
      <dgm:spPr/>
    </dgm:pt>
    <dgm:pt modelId="{B9A8EB88-F7BC-4053-8D5C-B998F84E4E19}" type="pres">
      <dgm:prSet presAssocID="{4A2826D9-1CCD-4C3E-8081-956D7C35856E}" presName="childText2" presStyleLbl="solidAlignAcc1" presStyleIdx="1" presStyleCnt="3" custLinFactNeighborX="587" custLinFactNeighborY="-4512">
        <dgm:presLayoutVars>
          <dgm:chMax val="0"/>
          <dgm:chPref val="0"/>
          <dgm:bulletEnabled val="1"/>
        </dgm:presLayoutVars>
      </dgm:prSet>
      <dgm:spPr/>
    </dgm:pt>
    <dgm:pt modelId="{ED9B0335-88CC-4C4B-8945-41A09BE2E293}" type="pres">
      <dgm:prSet presAssocID="{1311B97A-3A70-44F1-8FFF-1E84CC513D50}" presName="parentText3" presStyleLbl="node1" presStyleIdx="2" presStyleCnt="3" custScaleX="131687" custLinFactNeighborX="2763" custLinFactNeighborY="5829">
        <dgm:presLayoutVars>
          <dgm:chMax/>
          <dgm:chPref val="3"/>
          <dgm:bulletEnabled val="1"/>
        </dgm:presLayoutVars>
      </dgm:prSet>
      <dgm:spPr/>
    </dgm:pt>
    <dgm:pt modelId="{6DE67C9D-BA34-4F03-9739-BF90A2E6CECE}" type="pres">
      <dgm:prSet presAssocID="{1311B97A-3A70-44F1-8FFF-1E84CC513D50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95EB601-05AC-4652-810E-A4D92800B857}" srcId="{8CD4D42F-5522-480E-805E-E7DC7F31A11F}" destId="{5FF2C1EF-FF2B-44ED-ACA5-8AA5872059E0}" srcOrd="0" destOrd="0" parTransId="{3ACAB237-6AF1-40C5-AE55-30AC741828CA}" sibTransId="{0A0A09E6-35C0-40CB-A4DA-073B887D0070}"/>
    <dgm:cxn modelId="{6FC63705-0B5B-470A-A3D2-214F6DC82EC3}" srcId="{4A2826D9-1CCD-4C3E-8081-956D7C35856E}" destId="{B23A4A3A-126D-4763-9B1F-F320C715DE84}" srcOrd="0" destOrd="0" parTransId="{E51A69D7-EB04-4718-9855-95FFCC8822BA}" sibTransId="{2BACA902-2E2B-46F2-AF33-E27A60E3241C}"/>
    <dgm:cxn modelId="{3E9DEC1B-CBD5-4F83-A9DF-1C351EAE4BF2}" type="presOf" srcId="{B23A4A3A-126D-4763-9B1F-F320C715DE84}" destId="{B9A8EB88-F7BC-4053-8D5C-B998F84E4E19}" srcOrd="0" destOrd="0" presId="urn:microsoft.com/office/officeart/2009/3/layout/IncreasingArrowsProcess"/>
    <dgm:cxn modelId="{E9079423-0DC4-46A7-BA4E-EF5EE921FE0A}" srcId="{1311B97A-3A70-44F1-8FFF-1E84CC513D50}" destId="{3FE0D040-7BF5-474F-892C-B7B862373C10}" srcOrd="0" destOrd="0" parTransId="{6C0A5C4F-9FC9-439C-9642-8644CA5E936A}" sibTransId="{8E2F03E8-290F-4236-B58A-AA5079FA95B3}"/>
    <dgm:cxn modelId="{F6308B44-A29E-492C-9EB2-17D2EDD2C737}" srcId="{EC82E311-D692-4313-909A-7CA593DD62FF}" destId="{8CD4D42F-5522-480E-805E-E7DC7F31A11F}" srcOrd="0" destOrd="0" parTransId="{80C4E7E4-790D-4204-9D3F-4EF0CD224C8C}" sibTransId="{21FE285D-E4A1-4BC5-B9D2-40679AB2DBCC}"/>
    <dgm:cxn modelId="{B8F61346-B4AF-41BE-A5EB-B17110C20E28}" type="presOf" srcId="{8CD4D42F-5522-480E-805E-E7DC7F31A11F}" destId="{F35735B2-7932-44D8-B559-9CE9820BE2EE}" srcOrd="0" destOrd="0" presId="urn:microsoft.com/office/officeart/2009/3/layout/IncreasingArrowsProcess"/>
    <dgm:cxn modelId="{1457C951-D5A6-49B4-94B3-9D0CDF5F70F9}" type="presOf" srcId="{EC82E311-D692-4313-909A-7CA593DD62FF}" destId="{956B9D52-8173-489F-9DB3-B18E2841271A}" srcOrd="0" destOrd="0" presId="urn:microsoft.com/office/officeart/2009/3/layout/IncreasingArrowsProcess"/>
    <dgm:cxn modelId="{CB0B3E72-92E4-4A8D-9EA2-80B69710C5D3}" srcId="{EC82E311-D692-4313-909A-7CA593DD62FF}" destId="{1311B97A-3A70-44F1-8FFF-1E84CC513D50}" srcOrd="2" destOrd="0" parTransId="{2131E041-7CBB-4F91-A123-CC756B0083D8}" sibTransId="{3449BDF2-40FB-4A88-A68D-1AD9A5F9AB59}"/>
    <dgm:cxn modelId="{B0D9278B-11CD-4648-98F9-545331454CBA}" type="presOf" srcId="{4A2826D9-1CCD-4C3E-8081-956D7C35856E}" destId="{F568B639-A00B-4136-B63E-CE954048C550}" srcOrd="0" destOrd="0" presId="urn:microsoft.com/office/officeart/2009/3/layout/IncreasingArrowsProcess"/>
    <dgm:cxn modelId="{573BDEAD-B971-4084-AA67-3DF5167D9503}" type="presOf" srcId="{5FF2C1EF-FF2B-44ED-ACA5-8AA5872059E0}" destId="{2FD21D26-32CC-4931-BFF9-C1BB41B4F8CF}" srcOrd="0" destOrd="0" presId="urn:microsoft.com/office/officeart/2009/3/layout/IncreasingArrowsProcess"/>
    <dgm:cxn modelId="{AAF465B3-6F5E-410A-9E7C-1EE3A478909F}" type="presOf" srcId="{3FE0D040-7BF5-474F-892C-B7B862373C10}" destId="{6DE67C9D-BA34-4F03-9739-BF90A2E6CECE}" srcOrd="0" destOrd="0" presId="urn:microsoft.com/office/officeart/2009/3/layout/IncreasingArrowsProcess"/>
    <dgm:cxn modelId="{EA0311D1-DFE7-4BAF-AE6F-2C1E7773A078}" srcId="{EC82E311-D692-4313-909A-7CA593DD62FF}" destId="{4A2826D9-1CCD-4C3E-8081-956D7C35856E}" srcOrd="1" destOrd="0" parTransId="{DFE76428-48CD-477E-8F68-3D66A859A668}" sibTransId="{8345FABC-98BC-4F5F-B4AF-660DD9DEFEF2}"/>
    <dgm:cxn modelId="{C3EB6ED9-B40D-4985-8D65-22161A8F9278}" type="presOf" srcId="{1311B97A-3A70-44F1-8FFF-1E84CC513D50}" destId="{ED9B0335-88CC-4C4B-8945-41A09BE2E293}" srcOrd="0" destOrd="0" presId="urn:microsoft.com/office/officeart/2009/3/layout/IncreasingArrowsProcess"/>
    <dgm:cxn modelId="{8109ECA6-45FE-462C-8983-01548911F17D}" type="presParOf" srcId="{956B9D52-8173-489F-9DB3-B18E2841271A}" destId="{F35735B2-7932-44D8-B559-9CE9820BE2EE}" srcOrd="0" destOrd="0" presId="urn:microsoft.com/office/officeart/2009/3/layout/IncreasingArrowsProcess"/>
    <dgm:cxn modelId="{9DB3E010-60FD-4EE1-9D99-FC297EB65345}" type="presParOf" srcId="{956B9D52-8173-489F-9DB3-B18E2841271A}" destId="{2FD21D26-32CC-4931-BFF9-C1BB41B4F8CF}" srcOrd="1" destOrd="0" presId="urn:microsoft.com/office/officeart/2009/3/layout/IncreasingArrowsProcess"/>
    <dgm:cxn modelId="{E2FC7339-5CBF-43D1-B16A-20303A131573}" type="presParOf" srcId="{956B9D52-8173-489F-9DB3-B18E2841271A}" destId="{F568B639-A00B-4136-B63E-CE954048C550}" srcOrd="2" destOrd="0" presId="urn:microsoft.com/office/officeart/2009/3/layout/IncreasingArrowsProcess"/>
    <dgm:cxn modelId="{F1B960E2-9C13-4206-8723-54AE5A4073D2}" type="presParOf" srcId="{956B9D52-8173-489F-9DB3-B18E2841271A}" destId="{B9A8EB88-F7BC-4053-8D5C-B998F84E4E19}" srcOrd="3" destOrd="0" presId="urn:microsoft.com/office/officeart/2009/3/layout/IncreasingArrowsProcess"/>
    <dgm:cxn modelId="{D6FFADD1-479D-4A8A-AEE7-ED623B053976}" type="presParOf" srcId="{956B9D52-8173-489F-9DB3-B18E2841271A}" destId="{ED9B0335-88CC-4C4B-8945-41A09BE2E293}" srcOrd="4" destOrd="0" presId="urn:microsoft.com/office/officeart/2009/3/layout/IncreasingArrowsProcess"/>
    <dgm:cxn modelId="{D3CA3479-EFE8-475E-9CBF-968BF879B759}" type="presParOf" srcId="{956B9D52-8173-489F-9DB3-B18E2841271A}" destId="{6DE67C9D-BA34-4F03-9739-BF90A2E6CECE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9DC39D-DE6F-4950-98AD-023D8B01B8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26EE1BE-E82A-41B4-B27A-390FF4C945E8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1"/>
              </a:solidFill>
            </a:rPr>
            <a:t>KONTROLNO OKRUŽENJE</a:t>
          </a:r>
        </a:p>
      </dgm:t>
    </dgm:pt>
    <dgm:pt modelId="{F38EE872-C381-4A08-AB2E-99E9E71D491D}" type="parTrans" cxnId="{E491D1DD-BBD5-4C38-8367-A74E9ED0450A}">
      <dgm:prSet/>
      <dgm:spPr/>
      <dgm:t>
        <a:bodyPr/>
        <a:lstStyle/>
        <a:p>
          <a:endParaRPr lang="hr-HR"/>
        </a:p>
      </dgm:t>
    </dgm:pt>
    <dgm:pt modelId="{B05E5AD8-8A4B-42F8-83D3-2C098F6DA184}" type="sibTrans" cxnId="{E491D1DD-BBD5-4C38-8367-A74E9ED0450A}">
      <dgm:prSet/>
      <dgm:spPr/>
      <dgm:t>
        <a:bodyPr/>
        <a:lstStyle/>
        <a:p>
          <a:endParaRPr lang="hr-HR"/>
        </a:p>
      </dgm:t>
    </dgm:pt>
    <dgm:pt modelId="{48C5B5D2-0369-46A0-8ED0-041C5868B1A1}">
      <dgm:prSet phldrT="[Teks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1"/>
              </a:solidFill>
            </a:rPr>
            <a:t>UPRAVLJANJE RIZICIMA</a:t>
          </a:r>
        </a:p>
      </dgm:t>
    </dgm:pt>
    <dgm:pt modelId="{A2F8685B-DF03-4189-BE82-8A8253A64888}" type="parTrans" cxnId="{5399A7CC-437E-441E-9F87-A1AAF83887DA}">
      <dgm:prSet/>
      <dgm:spPr/>
      <dgm:t>
        <a:bodyPr/>
        <a:lstStyle/>
        <a:p>
          <a:endParaRPr lang="hr-HR"/>
        </a:p>
      </dgm:t>
    </dgm:pt>
    <dgm:pt modelId="{BD658C9B-491F-41F3-A8AF-C3AAA9181448}" type="sibTrans" cxnId="{5399A7CC-437E-441E-9F87-A1AAF83887DA}">
      <dgm:prSet/>
      <dgm:spPr/>
      <dgm:t>
        <a:bodyPr/>
        <a:lstStyle/>
        <a:p>
          <a:endParaRPr lang="hr-HR"/>
        </a:p>
      </dgm:t>
    </dgm:pt>
    <dgm:pt modelId="{589EFD57-D638-4BDD-8533-C75005612384}">
      <dgm:prSet phldrT="[Tekst]"/>
      <dgm:spPr>
        <a:solidFill>
          <a:srgbClr val="FFCC66"/>
        </a:solidFill>
      </dgm:spPr>
      <dgm:t>
        <a:bodyPr/>
        <a:lstStyle/>
        <a:p>
          <a:r>
            <a:rPr lang="hr-HR" b="1" dirty="0">
              <a:solidFill>
                <a:schemeClr val="tx1"/>
              </a:solidFill>
            </a:rPr>
            <a:t>KONTROLNE AKTIVNOSTI</a:t>
          </a:r>
        </a:p>
      </dgm:t>
    </dgm:pt>
    <dgm:pt modelId="{C4A7DDF6-C7A7-4667-AF18-06E2B86E455B}" type="parTrans" cxnId="{0AC9EBCF-36CC-4ECA-9230-1174C62B0AB1}">
      <dgm:prSet/>
      <dgm:spPr/>
      <dgm:t>
        <a:bodyPr/>
        <a:lstStyle/>
        <a:p>
          <a:endParaRPr lang="hr-HR"/>
        </a:p>
      </dgm:t>
    </dgm:pt>
    <dgm:pt modelId="{73546477-4D10-43B1-AC85-257BE9A851B7}" type="sibTrans" cxnId="{0AC9EBCF-36CC-4ECA-9230-1174C62B0AB1}">
      <dgm:prSet/>
      <dgm:spPr/>
      <dgm:t>
        <a:bodyPr/>
        <a:lstStyle/>
        <a:p>
          <a:endParaRPr lang="hr-HR"/>
        </a:p>
      </dgm:t>
    </dgm:pt>
    <dgm:pt modelId="{CB762C4E-FC9A-42C5-991A-D4DD6A946007}">
      <dgm:prSet phldrT="[Tekst]"/>
      <dgm:spPr>
        <a:solidFill>
          <a:srgbClr val="CCFF33"/>
        </a:solidFill>
      </dgm:spPr>
      <dgm:t>
        <a:bodyPr/>
        <a:lstStyle/>
        <a:p>
          <a:r>
            <a:rPr lang="hr-HR" b="1" dirty="0">
              <a:solidFill>
                <a:schemeClr val="tx1"/>
              </a:solidFill>
            </a:rPr>
            <a:t>INFORMACIJE  I KOMUNIKACIJA</a:t>
          </a:r>
        </a:p>
      </dgm:t>
    </dgm:pt>
    <dgm:pt modelId="{1397E6E0-061F-4B7C-A69E-201F7D9728BF}" type="parTrans" cxnId="{8A3C78F8-35B1-43EF-9801-5062F5DE66B3}">
      <dgm:prSet/>
      <dgm:spPr/>
      <dgm:t>
        <a:bodyPr/>
        <a:lstStyle/>
        <a:p>
          <a:endParaRPr lang="hr-HR"/>
        </a:p>
      </dgm:t>
    </dgm:pt>
    <dgm:pt modelId="{8227555D-6010-476C-B62D-7E75D90A939B}" type="sibTrans" cxnId="{8A3C78F8-35B1-43EF-9801-5062F5DE66B3}">
      <dgm:prSet/>
      <dgm:spPr/>
      <dgm:t>
        <a:bodyPr/>
        <a:lstStyle/>
        <a:p>
          <a:endParaRPr lang="hr-HR"/>
        </a:p>
      </dgm:t>
    </dgm:pt>
    <dgm:pt modelId="{C155F4A5-FEA2-4696-87A3-81763C5A0E7D}">
      <dgm:prSet phldrT="[Tekst]"/>
      <dgm:spPr>
        <a:solidFill>
          <a:srgbClr val="FF5050"/>
        </a:solidFill>
      </dgm:spPr>
      <dgm:t>
        <a:bodyPr/>
        <a:lstStyle/>
        <a:p>
          <a:r>
            <a:rPr lang="hr-HR" b="1" dirty="0">
              <a:solidFill>
                <a:schemeClr val="tx1"/>
              </a:solidFill>
            </a:rPr>
            <a:t>PRAĆENJE I PROCJENA SUSTAVA</a:t>
          </a:r>
        </a:p>
      </dgm:t>
    </dgm:pt>
    <dgm:pt modelId="{135E7B78-2C89-443B-97CD-95D7FE788281}" type="parTrans" cxnId="{B080BEB8-1CFD-4FA7-8EAE-6F4A68BE453F}">
      <dgm:prSet/>
      <dgm:spPr/>
      <dgm:t>
        <a:bodyPr/>
        <a:lstStyle/>
        <a:p>
          <a:endParaRPr lang="hr-HR"/>
        </a:p>
      </dgm:t>
    </dgm:pt>
    <dgm:pt modelId="{C92092E3-AAB4-4A7B-80CB-5E4E7162D1A1}" type="sibTrans" cxnId="{B080BEB8-1CFD-4FA7-8EAE-6F4A68BE453F}">
      <dgm:prSet/>
      <dgm:spPr/>
      <dgm:t>
        <a:bodyPr/>
        <a:lstStyle/>
        <a:p>
          <a:endParaRPr lang="hr-HR"/>
        </a:p>
      </dgm:t>
    </dgm:pt>
    <dgm:pt modelId="{ABC2795D-A58C-44DD-9292-BF6CC846B501}" type="pres">
      <dgm:prSet presAssocID="{039DC39D-DE6F-4950-98AD-023D8B01B890}" presName="cycle" presStyleCnt="0">
        <dgm:presLayoutVars>
          <dgm:dir/>
          <dgm:resizeHandles val="exact"/>
        </dgm:presLayoutVars>
      </dgm:prSet>
      <dgm:spPr/>
    </dgm:pt>
    <dgm:pt modelId="{0D9BFD01-BC77-4C76-A11A-F2AE65A78A30}" type="pres">
      <dgm:prSet presAssocID="{426EE1BE-E82A-41B4-B27A-390FF4C945E8}" presName="node" presStyleLbl="node1" presStyleIdx="0" presStyleCnt="5" custScaleX="126700" custScaleY="112788" custRadScaleRad="107820" custRadScaleInc="26155">
        <dgm:presLayoutVars>
          <dgm:bulletEnabled val="1"/>
        </dgm:presLayoutVars>
      </dgm:prSet>
      <dgm:spPr/>
    </dgm:pt>
    <dgm:pt modelId="{F2101F1D-BF5B-4623-A914-CE547732CD09}" type="pres">
      <dgm:prSet presAssocID="{B05E5AD8-8A4B-42F8-83D3-2C098F6DA184}" presName="sibTrans" presStyleLbl="sibTrans2D1" presStyleIdx="0" presStyleCnt="5"/>
      <dgm:spPr/>
    </dgm:pt>
    <dgm:pt modelId="{97D10BC7-9555-4EAA-9779-6C73E977EC5A}" type="pres">
      <dgm:prSet presAssocID="{B05E5AD8-8A4B-42F8-83D3-2C098F6DA184}" presName="connectorText" presStyleLbl="sibTrans2D1" presStyleIdx="0" presStyleCnt="5"/>
      <dgm:spPr/>
    </dgm:pt>
    <dgm:pt modelId="{36952CF0-5B8F-4F15-B1E4-7EA7F565592D}" type="pres">
      <dgm:prSet presAssocID="{48C5B5D2-0369-46A0-8ED0-041C5868B1A1}" presName="node" presStyleLbl="node1" presStyleIdx="1" presStyleCnt="5" custScaleX="112450" custScaleY="108522" custRadScaleRad="133178" custRadScaleInc="27021">
        <dgm:presLayoutVars>
          <dgm:bulletEnabled val="1"/>
        </dgm:presLayoutVars>
      </dgm:prSet>
      <dgm:spPr/>
    </dgm:pt>
    <dgm:pt modelId="{0DE338DB-4912-438F-A074-6BF3352E5CA4}" type="pres">
      <dgm:prSet presAssocID="{BD658C9B-491F-41F3-A8AF-C3AAA9181448}" presName="sibTrans" presStyleLbl="sibTrans2D1" presStyleIdx="1" presStyleCnt="5"/>
      <dgm:spPr/>
    </dgm:pt>
    <dgm:pt modelId="{BE1D38AD-ECF2-4E72-B58B-949965162083}" type="pres">
      <dgm:prSet presAssocID="{BD658C9B-491F-41F3-A8AF-C3AAA9181448}" presName="connectorText" presStyleLbl="sibTrans2D1" presStyleIdx="1" presStyleCnt="5"/>
      <dgm:spPr/>
    </dgm:pt>
    <dgm:pt modelId="{BFC7F9B8-5CEA-4818-9391-FDA9C6842FC8}" type="pres">
      <dgm:prSet presAssocID="{589EFD57-D638-4BDD-8533-C75005612384}" presName="node" presStyleLbl="node1" presStyleIdx="2" presStyleCnt="5" custScaleX="114024" custScaleY="116737" custRadScaleRad="108751" custRadScaleInc="-13231">
        <dgm:presLayoutVars>
          <dgm:bulletEnabled val="1"/>
        </dgm:presLayoutVars>
      </dgm:prSet>
      <dgm:spPr/>
    </dgm:pt>
    <dgm:pt modelId="{0C4C9B29-A3A3-4DFB-8F06-3F7E8780ACDF}" type="pres">
      <dgm:prSet presAssocID="{73546477-4D10-43B1-AC85-257BE9A851B7}" presName="sibTrans" presStyleLbl="sibTrans2D1" presStyleIdx="2" presStyleCnt="5"/>
      <dgm:spPr/>
    </dgm:pt>
    <dgm:pt modelId="{A6D01146-8EEF-4ADB-94A3-814F430A55CA}" type="pres">
      <dgm:prSet presAssocID="{73546477-4D10-43B1-AC85-257BE9A851B7}" presName="connectorText" presStyleLbl="sibTrans2D1" presStyleIdx="2" presStyleCnt="5"/>
      <dgm:spPr/>
    </dgm:pt>
    <dgm:pt modelId="{EB26F569-615D-4F8D-AF32-5C9AB83C9297}" type="pres">
      <dgm:prSet presAssocID="{CB762C4E-FC9A-42C5-991A-D4DD6A946007}" presName="node" presStyleLbl="node1" presStyleIdx="3" presStyleCnt="5" custScaleX="116947" custScaleY="125731" custRadScaleRad="96418" custRadScaleInc="-2674">
        <dgm:presLayoutVars>
          <dgm:bulletEnabled val="1"/>
        </dgm:presLayoutVars>
      </dgm:prSet>
      <dgm:spPr/>
    </dgm:pt>
    <dgm:pt modelId="{7570367A-31C3-4646-A092-92B992BC6C41}" type="pres">
      <dgm:prSet presAssocID="{8227555D-6010-476C-B62D-7E75D90A939B}" presName="sibTrans" presStyleLbl="sibTrans2D1" presStyleIdx="3" presStyleCnt="5"/>
      <dgm:spPr/>
    </dgm:pt>
    <dgm:pt modelId="{18E6BCC2-8254-4147-B53B-50E47BF8EEBA}" type="pres">
      <dgm:prSet presAssocID="{8227555D-6010-476C-B62D-7E75D90A939B}" presName="connectorText" presStyleLbl="sibTrans2D1" presStyleIdx="3" presStyleCnt="5"/>
      <dgm:spPr/>
    </dgm:pt>
    <dgm:pt modelId="{E64D8097-10EB-4493-8590-AB1DE21EB431}" type="pres">
      <dgm:prSet presAssocID="{C155F4A5-FEA2-4696-87A3-81763C5A0E7D}" presName="node" presStyleLbl="node1" presStyleIdx="4" presStyleCnt="5" custScaleX="156973" custScaleY="130968" custRadScaleRad="118772" custRadScaleInc="-10657">
        <dgm:presLayoutVars>
          <dgm:bulletEnabled val="1"/>
        </dgm:presLayoutVars>
      </dgm:prSet>
      <dgm:spPr/>
    </dgm:pt>
    <dgm:pt modelId="{0031C532-646E-40B3-85F2-3F734C14AD6A}" type="pres">
      <dgm:prSet presAssocID="{C92092E3-AAB4-4A7B-80CB-5E4E7162D1A1}" presName="sibTrans" presStyleLbl="sibTrans2D1" presStyleIdx="4" presStyleCnt="5"/>
      <dgm:spPr/>
    </dgm:pt>
    <dgm:pt modelId="{3020202D-BD57-406A-BA67-F6E84736D135}" type="pres">
      <dgm:prSet presAssocID="{C92092E3-AAB4-4A7B-80CB-5E4E7162D1A1}" presName="connectorText" presStyleLbl="sibTrans2D1" presStyleIdx="4" presStyleCnt="5"/>
      <dgm:spPr/>
    </dgm:pt>
  </dgm:ptLst>
  <dgm:cxnLst>
    <dgm:cxn modelId="{3894BF01-0E4B-4C6E-91FA-8516FAD5F3D0}" type="presOf" srcId="{73546477-4D10-43B1-AC85-257BE9A851B7}" destId="{A6D01146-8EEF-4ADB-94A3-814F430A55CA}" srcOrd="1" destOrd="0" presId="urn:microsoft.com/office/officeart/2005/8/layout/cycle2"/>
    <dgm:cxn modelId="{95D6391F-CECB-4D60-A943-54807DCAB2AA}" type="presOf" srcId="{589EFD57-D638-4BDD-8533-C75005612384}" destId="{BFC7F9B8-5CEA-4818-9391-FDA9C6842FC8}" srcOrd="0" destOrd="0" presId="urn:microsoft.com/office/officeart/2005/8/layout/cycle2"/>
    <dgm:cxn modelId="{04CDA937-7E97-4616-8487-524DC731223C}" type="presOf" srcId="{8227555D-6010-476C-B62D-7E75D90A939B}" destId="{18E6BCC2-8254-4147-B53B-50E47BF8EEBA}" srcOrd="1" destOrd="0" presId="urn:microsoft.com/office/officeart/2005/8/layout/cycle2"/>
    <dgm:cxn modelId="{44A45C3F-FBE1-4820-A3CE-7121A4D0FD9F}" type="presOf" srcId="{CB762C4E-FC9A-42C5-991A-D4DD6A946007}" destId="{EB26F569-615D-4F8D-AF32-5C9AB83C9297}" srcOrd="0" destOrd="0" presId="urn:microsoft.com/office/officeart/2005/8/layout/cycle2"/>
    <dgm:cxn modelId="{3D7BD844-B78B-4FD2-9929-6F808DB93776}" type="presOf" srcId="{039DC39D-DE6F-4950-98AD-023D8B01B890}" destId="{ABC2795D-A58C-44DD-9292-BF6CC846B501}" srcOrd="0" destOrd="0" presId="urn:microsoft.com/office/officeart/2005/8/layout/cycle2"/>
    <dgm:cxn modelId="{BFFF924E-C416-4E8D-91E0-86CBCEB9FC55}" type="presOf" srcId="{426EE1BE-E82A-41B4-B27A-390FF4C945E8}" destId="{0D9BFD01-BC77-4C76-A11A-F2AE65A78A30}" srcOrd="0" destOrd="0" presId="urn:microsoft.com/office/officeart/2005/8/layout/cycle2"/>
    <dgm:cxn modelId="{D514AC4F-9281-4662-9396-2172194BB68B}" type="presOf" srcId="{BD658C9B-491F-41F3-A8AF-C3AAA9181448}" destId="{BE1D38AD-ECF2-4E72-B58B-949965162083}" srcOrd="1" destOrd="0" presId="urn:microsoft.com/office/officeart/2005/8/layout/cycle2"/>
    <dgm:cxn modelId="{D779C350-7BA3-4EC4-A483-D86418A230E2}" type="presOf" srcId="{B05E5AD8-8A4B-42F8-83D3-2C098F6DA184}" destId="{F2101F1D-BF5B-4623-A914-CE547732CD09}" srcOrd="0" destOrd="0" presId="urn:microsoft.com/office/officeart/2005/8/layout/cycle2"/>
    <dgm:cxn modelId="{0CB38773-E651-440D-A192-91DCAE71DD5E}" type="presOf" srcId="{73546477-4D10-43B1-AC85-257BE9A851B7}" destId="{0C4C9B29-A3A3-4DFB-8F06-3F7E8780ACDF}" srcOrd="0" destOrd="0" presId="urn:microsoft.com/office/officeart/2005/8/layout/cycle2"/>
    <dgm:cxn modelId="{21CA5D7D-B3C4-48FB-A124-01E78DB4F7E5}" type="presOf" srcId="{C92092E3-AAB4-4A7B-80CB-5E4E7162D1A1}" destId="{3020202D-BD57-406A-BA67-F6E84736D135}" srcOrd="1" destOrd="0" presId="urn:microsoft.com/office/officeart/2005/8/layout/cycle2"/>
    <dgm:cxn modelId="{4F2DC084-38B3-4B58-8D3C-334E9A8F698D}" type="presOf" srcId="{B05E5AD8-8A4B-42F8-83D3-2C098F6DA184}" destId="{97D10BC7-9555-4EAA-9779-6C73E977EC5A}" srcOrd="1" destOrd="0" presId="urn:microsoft.com/office/officeart/2005/8/layout/cycle2"/>
    <dgm:cxn modelId="{6E4C47A5-0F71-4856-BCC9-0649FF8F66DF}" type="presOf" srcId="{C92092E3-AAB4-4A7B-80CB-5E4E7162D1A1}" destId="{0031C532-646E-40B3-85F2-3F734C14AD6A}" srcOrd="0" destOrd="0" presId="urn:microsoft.com/office/officeart/2005/8/layout/cycle2"/>
    <dgm:cxn modelId="{B080BEB8-1CFD-4FA7-8EAE-6F4A68BE453F}" srcId="{039DC39D-DE6F-4950-98AD-023D8B01B890}" destId="{C155F4A5-FEA2-4696-87A3-81763C5A0E7D}" srcOrd="4" destOrd="0" parTransId="{135E7B78-2C89-443B-97CD-95D7FE788281}" sibTransId="{C92092E3-AAB4-4A7B-80CB-5E4E7162D1A1}"/>
    <dgm:cxn modelId="{2138EFBA-6319-490F-8706-D317A62C81DF}" type="presOf" srcId="{C155F4A5-FEA2-4696-87A3-81763C5A0E7D}" destId="{E64D8097-10EB-4493-8590-AB1DE21EB431}" srcOrd="0" destOrd="0" presId="urn:microsoft.com/office/officeart/2005/8/layout/cycle2"/>
    <dgm:cxn modelId="{5399A7CC-437E-441E-9F87-A1AAF83887DA}" srcId="{039DC39D-DE6F-4950-98AD-023D8B01B890}" destId="{48C5B5D2-0369-46A0-8ED0-041C5868B1A1}" srcOrd="1" destOrd="0" parTransId="{A2F8685B-DF03-4189-BE82-8A8253A64888}" sibTransId="{BD658C9B-491F-41F3-A8AF-C3AAA9181448}"/>
    <dgm:cxn modelId="{0AC9EBCF-36CC-4ECA-9230-1174C62B0AB1}" srcId="{039DC39D-DE6F-4950-98AD-023D8B01B890}" destId="{589EFD57-D638-4BDD-8533-C75005612384}" srcOrd="2" destOrd="0" parTransId="{C4A7DDF6-C7A7-4667-AF18-06E2B86E455B}" sibTransId="{73546477-4D10-43B1-AC85-257BE9A851B7}"/>
    <dgm:cxn modelId="{3AF13FD0-D389-4AD3-934A-17A28B5C3921}" type="presOf" srcId="{48C5B5D2-0369-46A0-8ED0-041C5868B1A1}" destId="{36952CF0-5B8F-4F15-B1E4-7EA7F565592D}" srcOrd="0" destOrd="0" presId="urn:microsoft.com/office/officeart/2005/8/layout/cycle2"/>
    <dgm:cxn modelId="{E491D1DD-BBD5-4C38-8367-A74E9ED0450A}" srcId="{039DC39D-DE6F-4950-98AD-023D8B01B890}" destId="{426EE1BE-E82A-41B4-B27A-390FF4C945E8}" srcOrd="0" destOrd="0" parTransId="{F38EE872-C381-4A08-AB2E-99E9E71D491D}" sibTransId="{B05E5AD8-8A4B-42F8-83D3-2C098F6DA184}"/>
    <dgm:cxn modelId="{580943F2-1C65-4961-9DA8-DA1860F95079}" type="presOf" srcId="{8227555D-6010-476C-B62D-7E75D90A939B}" destId="{7570367A-31C3-4646-A092-92B992BC6C41}" srcOrd="0" destOrd="0" presId="urn:microsoft.com/office/officeart/2005/8/layout/cycle2"/>
    <dgm:cxn modelId="{8A3C78F8-35B1-43EF-9801-5062F5DE66B3}" srcId="{039DC39D-DE6F-4950-98AD-023D8B01B890}" destId="{CB762C4E-FC9A-42C5-991A-D4DD6A946007}" srcOrd="3" destOrd="0" parTransId="{1397E6E0-061F-4B7C-A69E-201F7D9728BF}" sibTransId="{8227555D-6010-476C-B62D-7E75D90A939B}"/>
    <dgm:cxn modelId="{61C17EF9-5726-4CAC-AD69-9DC101D09ED7}" type="presOf" srcId="{BD658C9B-491F-41F3-A8AF-C3AAA9181448}" destId="{0DE338DB-4912-438F-A074-6BF3352E5CA4}" srcOrd="0" destOrd="0" presId="urn:microsoft.com/office/officeart/2005/8/layout/cycle2"/>
    <dgm:cxn modelId="{378BDF4C-B8E7-4E46-87A3-6D468DB84451}" type="presParOf" srcId="{ABC2795D-A58C-44DD-9292-BF6CC846B501}" destId="{0D9BFD01-BC77-4C76-A11A-F2AE65A78A30}" srcOrd="0" destOrd="0" presId="urn:microsoft.com/office/officeart/2005/8/layout/cycle2"/>
    <dgm:cxn modelId="{2487F854-520D-481F-B674-E9B5778BA076}" type="presParOf" srcId="{ABC2795D-A58C-44DD-9292-BF6CC846B501}" destId="{F2101F1D-BF5B-4623-A914-CE547732CD09}" srcOrd="1" destOrd="0" presId="urn:microsoft.com/office/officeart/2005/8/layout/cycle2"/>
    <dgm:cxn modelId="{2454D83F-EBB7-46AD-A1C9-32478C626201}" type="presParOf" srcId="{F2101F1D-BF5B-4623-A914-CE547732CD09}" destId="{97D10BC7-9555-4EAA-9779-6C73E977EC5A}" srcOrd="0" destOrd="0" presId="urn:microsoft.com/office/officeart/2005/8/layout/cycle2"/>
    <dgm:cxn modelId="{104A94C9-04CE-4A68-A882-E64579812ECE}" type="presParOf" srcId="{ABC2795D-A58C-44DD-9292-BF6CC846B501}" destId="{36952CF0-5B8F-4F15-B1E4-7EA7F565592D}" srcOrd="2" destOrd="0" presId="urn:microsoft.com/office/officeart/2005/8/layout/cycle2"/>
    <dgm:cxn modelId="{C6B77E5F-7281-49CC-BC8E-3AC87A39F5D5}" type="presParOf" srcId="{ABC2795D-A58C-44DD-9292-BF6CC846B501}" destId="{0DE338DB-4912-438F-A074-6BF3352E5CA4}" srcOrd="3" destOrd="0" presId="urn:microsoft.com/office/officeart/2005/8/layout/cycle2"/>
    <dgm:cxn modelId="{D3F18A51-53A5-4C79-954B-32C945A62F45}" type="presParOf" srcId="{0DE338DB-4912-438F-A074-6BF3352E5CA4}" destId="{BE1D38AD-ECF2-4E72-B58B-949965162083}" srcOrd="0" destOrd="0" presId="urn:microsoft.com/office/officeart/2005/8/layout/cycle2"/>
    <dgm:cxn modelId="{04974F0C-4742-4F8D-AC72-042B88E2ABA2}" type="presParOf" srcId="{ABC2795D-A58C-44DD-9292-BF6CC846B501}" destId="{BFC7F9B8-5CEA-4818-9391-FDA9C6842FC8}" srcOrd="4" destOrd="0" presId="urn:microsoft.com/office/officeart/2005/8/layout/cycle2"/>
    <dgm:cxn modelId="{15AD01BE-E9C2-4FB8-99F7-D7A05088630D}" type="presParOf" srcId="{ABC2795D-A58C-44DD-9292-BF6CC846B501}" destId="{0C4C9B29-A3A3-4DFB-8F06-3F7E8780ACDF}" srcOrd="5" destOrd="0" presId="urn:microsoft.com/office/officeart/2005/8/layout/cycle2"/>
    <dgm:cxn modelId="{5E895D6D-60ED-4B0B-B53C-71FA922EFA3F}" type="presParOf" srcId="{0C4C9B29-A3A3-4DFB-8F06-3F7E8780ACDF}" destId="{A6D01146-8EEF-4ADB-94A3-814F430A55CA}" srcOrd="0" destOrd="0" presId="urn:microsoft.com/office/officeart/2005/8/layout/cycle2"/>
    <dgm:cxn modelId="{B3F233E4-0026-451A-8F71-8A116065B51D}" type="presParOf" srcId="{ABC2795D-A58C-44DD-9292-BF6CC846B501}" destId="{EB26F569-615D-4F8D-AF32-5C9AB83C9297}" srcOrd="6" destOrd="0" presId="urn:microsoft.com/office/officeart/2005/8/layout/cycle2"/>
    <dgm:cxn modelId="{C096CA4F-35A0-40A3-99AE-E72542F287AE}" type="presParOf" srcId="{ABC2795D-A58C-44DD-9292-BF6CC846B501}" destId="{7570367A-31C3-4646-A092-92B992BC6C41}" srcOrd="7" destOrd="0" presId="urn:microsoft.com/office/officeart/2005/8/layout/cycle2"/>
    <dgm:cxn modelId="{3C554A85-1AF3-491A-BB1E-43F308CC0CB7}" type="presParOf" srcId="{7570367A-31C3-4646-A092-92B992BC6C41}" destId="{18E6BCC2-8254-4147-B53B-50E47BF8EEBA}" srcOrd="0" destOrd="0" presId="urn:microsoft.com/office/officeart/2005/8/layout/cycle2"/>
    <dgm:cxn modelId="{8327F45A-5DE5-45E7-B2C5-CA82F23E0AE7}" type="presParOf" srcId="{ABC2795D-A58C-44DD-9292-BF6CC846B501}" destId="{E64D8097-10EB-4493-8590-AB1DE21EB431}" srcOrd="8" destOrd="0" presId="urn:microsoft.com/office/officeart/2005/8/layout/cycle2"/>
    <dgm:cxn modelId="{6758B319-037A-4179-833B-AAC7AC0A4024}" type="presParOf" srcId="{ABC2795D-A58C-44DD-9292-BF6CC846B501}" destId="{0031C532-646E-40B3-85F2-3F734C14AD6A}" srcOrd="9" destOrd="0" presId="urn:microsoft.com/office/officeart/2005/8/layout/cycle2"/>
    <dgm:cxn modelId="{6014555E-0A41-4167-82EC-740696A6CCC9}" type="presParOf" srcId="{0031C532-646E-40B3-85F2-3F734C14AD6A}" destId="{3020202D-BD57-406A-BA67-F6E84736D13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8B1705-83B3-4603-8AF6-DACDF7735B9B}" type="doc">
      <dgm:prSet loTypeId="urn:microsoft.com/office/officeart/2008/layout/LinedList" loCatId="hierarchy" qsTypeId="urn:microsoft.com/office/officeart/2005/8/quickstyle/3d5" qsCatId="3D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6F44B213-D351-44D5-8FF8-BD4F5EB519C0}">
      <dgm:prSet phldrT="[Tekst]"/>
      <dgm:spPr/>
      <dgm:t>
        <a:bodyPr/>
        <a:lstStyle/>
        <a:p>
          <a:endParaRPr lang="hr-HR" dirty="0"/>
        </a:p>
      </dgm:t>
    </dgm:pt>
    <dgm:pt modelId="{2FB0CE7C-A793-46B6-B452-58500BEBF5B2}" type="parTrans" cxnId="{1A254FDE-0EA3-4C2D-A27A-EF0AED5CF2ED}">
      <dgm:prSet/>
      <dgm:spPr/>
      <dgm:t>
        <a:bodyPr/>
        <a:lstStyle/>
        <a:p>
          <a:endParaRPr lang="hr-HR"/>
        </a:p>
      </dgm:t>
    </dgm:pt>
    <dgm:pt modelId="{8480A8FD-0CDF-4F94-824D-26A4AABA9976}" type="sibTrans" cxnId="{1A254FDE-0EA3-4C2D-A27A-EF0AED5CF2ED}">
      <dgm:prSet/>
      <dgm:spPr/>
      <dgm:t>
        <a:bodyPr/>
        <a:lstStyle/>
        <a:p>
          <a:endParaRPr lang="hr-HR"/>
        </a:p>
      </dgm:t>
    </dgm:pt>
    <dgm:pt modelId="{05F6C470-9806-4840-9AEC-31A936B5EF45}">
      <dgm:prSet phldrT="[Tekst]"/>
      <dgm:spPr/>
      <dgm:t>
        <a:bodyPr/>
        <a:lstStyle/>
        <a:p>
          <a:r>
            <a:rPr lang="hr-HR" dirty="0"/>
            <a:t>Stalno praćenje i procjena</a:t>
          </a:r>
        </a:p>
      </dgm:t>
    </dgm:pt>
    <dgm:pt modelId="{63186CF0-13A2-4A5C-BEAE-245BA4B3AF7C}" type="parTrans" cxnId="{01D4D329-F879-4817-A8DC-E2F10B9943A5}">
      <dgm:prSet/>
      <dgm:spPr/>
      <dgm:t>
        <a:bodyPr/>
        <a:lstStyle/>
        <a:p>
          <a:endParaRPr lang="hr-HR"/>
        </a:p>
      </dgm:t>
    </dgm:pt>
    <dgm:pt modelId="{8E4EB96A-A1EB-448A-80CF-2D242FF4503E}" type="sibTrans" cxnId="{01D4D329-F879-4817-A8DC-E2F10B9943A5}">
      <dgm:prSet/>
      <dgm:spPr/>
      <dgm:t>
        <a:bodyPr/>
        <a:lstStyle/>
        <a:p>
          <a:endParaRPr lang="hr-HR"/>
        </a:p>
      </dgm:t>
    </dgm:pt>
    <dgm:pt modelId="{B404D83C-73C0-4017-8E89-AECAD906E311}">
      <dgm:prSet phldrT="[Tekst]"/>
      <dgm:spPr/>
      <dgm:t>
        <a:bodyPr/>
        <a:lstStyle/>
        <a:p>
          <a:r>
            <a:rPr lang="hr-HR" dirty="0"/>
            <a:t>Unutarnja revizija</a:t>
          </a:r>
        </a:p>
      </dgm:t>
    </dgm:pt>
    <dgm:pt modelId="{CE45A33C-C407-4CC7-B4F7-C5F2CB75ADCA}" type="parTrans" cxnId="{9DC04D4E-42DF-4A43-8C73-81F14C8325A7}">
      <dgm:prSet/>
      <dgm:spPr/>
      <dgm:t>
        <a:bodyPr/>
        <a:lstStyle/>
        <a:p>
          <a:endParaRPr lang="hr-HR"/>
        </a:p>
      </dgm:t>
    </dgm:pt>
    <dgm:pt modelId="{339BCFA6-62FF-4D6E-986E-3343F458FB84}" type="sibTrans" cxnId="{9DC04D4E-42DF-4A43-8C73-81F14C8325A7}">
      <dgm:prSet/>
      <dgm:spPr/>
      <dgm:t>
        <a:bodyPr/>
        <a:lstStyle/>
        <a:p>
          <a:endParaRPr lang="hr-HR"/>
        </a:p>
      </dgm:t>
    </dgm:pt>
    <dgm:pt modelId="{D70765C1-A7BC-4554-A30F-04266B63C8F9}">
      <dgm:prSet phldrT="[Tekst]"/>
      <dgm:spPr/>
      <dgm:t>
        <a:bodyPr/>
        <a:lstStyle/>
        <a:p>
          <a:r>
            <a:rPr lang="hr-HR" dirty="0"/>
            <a:t>Provedba preporuka vanjske revizije</a:t>
          </a:r>
        </a:p>
      </dgm:t>
    </dgm:pt>
    <dgm:pt modelId="{15A2F877-3221-4EAA-82FD-BA74B3959706}" type="parTrans" cxnId="{39706961-A073-4BA9-8CD2-4B09AAF5CE19}">
      <dgm:prSet/>
      <dgm:spPr/>
      <dgm:t>
        <a:bodyPr/>
        <a:lstStyle/>
        <a:p>
          <a:endParaRPr lang="hr-HR"/>
        </a:p>
      </dgm:t>
    </dgm:pt>
    <dgm:pt modelId="{01D62AB3-AA04-4D3D-9FFB-B28B9D57D4F4}" type="sibTrans" cxnId="{39706961-A073-4BA9-8CD2-4B09AAF5CE19}">
      <dgm:prSet/>
      <dgm:spPr/>
      <dgm:t>
        <a:bodyPr/>
        <a:lstStyle/>
        <a:p>
          <a:endParaRPr lang="hr-HR"/>
        </a:p>
      </dgm:t>
    </dgm:pt>
    <dgm:pt modelId="{E99EE71B-4169-404F-A239-476F16EA1E89}" type="pres">
      <dgm:prSet presAssocID="{998B1705-83B3-4603-8AF6-DACDF7735B9B}" presName="vert0" presStyleCnt="0">
        <dgm:presLayoutVars>
          <dgm:dir/>
          <dgm:animOne val="branch"/>
          <dgm:animLvl val="lvl"/>
        </dgm:presLayoutVars>
      </dgm:prSet>
      <dgm:spPr/>
    </dgm:pt>
    <dgm:pt modelId="{181D8B05-50A9-4943-B9A1-BFF927D8A0AD}" type="pres">
      <dgm:prSet presAssocID="{6F44B213-D351-44D5-8FF8-BD4F5EB519C0}" presName="thickLine" presStyleLbl="alignNode1" presStyleIdx="0" presStyleCnt="1"/>
      <dgm:spPr/>
    </dgm:pt>
    <dgm:pt modelId="{F549F199-B6E2-4A9A-A6FA-F2998F6471C0}" type="pres">
      <dgm:prSet presAssocID="{6F44B213-D351-44D5-8FF8-BD4F5EB519C0}" presName="horz1" presStyleCnt="0"/>
      <dgm:spPr/>
    </dgm:pt>
    <dgm:pt modelId="{2228CC49-704D-485E-88E2-DAC9AB5A4313}" type="pres">
      <dgm:prSet presAssocID="{6F44B213-D351-44D5-8FF8-BD4F5EB519C0}" presName="tx1" presStyleLbl="revTx" presStyleIdx="0" presStyleCnt="4"/>
      <dgm:spPr/>
    </dgm:pt>
    <dgm:pt modelId="{2958F16D-867A-4A18-987F-57C7B8DEF39A}" type="pres">
      <dgm:prSet presAssocID="{6F44B213-D351-44D5-8FF8-BD4F5EB519C0}" presName="vert1" presStyleCnt="0"/>
      <dgm:spPr/>
    </dgm:pt>
    <dgm:pt modelId="{A0359A3B-06F9-4CF4-B603-F742B4D98BC2}" type="pres">
      <dgm:prSet presAssocID="{05F6C470-9806-4840-9AEC-31A936B5EF45}" presName="vertSpace2a" presStyleCnt="0"/>
      <dgm:spPr/>
    </dgm:pt>
    <dgm:pt modelId="{F98EE0AC-6741-4B9D-9ACC-0BA63F2F5EB2}" type="pres">
      <dgm:prSet presAssocID="{05F6C470-9806-4840-9AEC-31A936B5EF45}" presName="horz2" presStyleCnt="0"/>
      <dgm:spPr/>
    </dgm:pt>
    <dgm:pt modelId="{55E488BC-CA41-435F-B6E9-A7714513F899}" type="pres">
      <dgm:prSet presAssocID="{05F6C470-9806-4840-9AEC-31A936B5EF45}" presName="horzSpace2" presStyleCnt="0"/>
      <dgm:spPr/>
    </dgm:pt>
    <dgm:pt modelId="{0B6ECCDF-AB60-43EE-B720-517D1DF89E28}" type="pres">
      <dgm:prSet presAssocID="{05F6C470-9806-4840-9AEC-31A936B5EF45}" presName="tx2" presStyleLbl="revTx" presStyleIdx="1" presStyleCnt="4"/>
      <dgm:spPr/>
    </dgm:pt>
    <dgm:pt modelId="{B312ECC3-67E9-40D2-8C6E-0E2286D98E8B}" type="pres">
      <dgm:prSet presAssocID="{05F6C470-9806-4840-9AEC-31A936B5EF45}" presName="vert2" presStyleCnt="0"/>
      <dgm:spPr/>
    </dgm:pt>
    <dgm:pt modelId="{D13A3085-471B-4296-9739-C564CC5636F4}" type="pres">
      <dgm:prSet presAssocID="{05F6C470-9806-4840-9AEC-31A936B5EF45}" presName="thinLine2b" presStyleLbl="callout" presStyleIdx="0" presStyleCnt="3"/>
      <dgm:spPr/>
    </dgm:pt>
    <dgm:pt modelId="{463B3A4F-9761-483B-AD8C-EE183F606237}" type="pres">
      <dgm:prSet presAssocID="{05F6C470-9806-4840-9AEC-31A936B5EF45}" presName="vertSpace2b" presStyleCnt="0"/>
      <dgm:spPr/>
    </dgm:pt>
    <dgm:pt modelId="{E88B0182-7C55-4382-821A-A3DEF557A60E}" type="pres">
      <dgm:prSet presAssocID="{B404D83C-73C0-4017-8E89-AECAD906E311}" presName="horz2" presStyleCnt="0"/>
      <dgm:spPr/>
    </dgm:pt>
    <dgm:pt modelId="{933983FD-CB71-4708-B42B-792D849465E3}" type="pres">
      <dgm:prSet presAssocID="{B404D83C-73C0-4017-8E89-AECAD906E311}" presName="horzSpace2" presStyleCnt="0"/>
      <dgm:spPr/>
    </dgm:pt>
    <dgm:pt modelId="{8E2A0589-E691-4DDD-9513-D2D593DAE161}" type="pres">
      <dgm:prSet presAssocID="{B404D83C-73C0-4017-8E89-AECAD906E311}" presName="tx2" presStyleLbl="revTx" presStyleIdx="2" presStyleCnt="4"/>
      <dgm:spPr/>
    </dgm:pt>
    <dgm:pt modelId="{CD818587-4CD6-4087-867B-822F16408FBA}" type="pres">
      <dgm:prSet presAssocID="{B404D83C-73C0-4017-8E89-AECAD906E311}" presName="vert2" presStyleCnt="0"/>
      <dgm:spPr/>
    </dgm:pt>
    <dgm:pt modelId="{C22D867E-AAFB-4532-A22A-0353082E2C2E}" type="pres">
      <dgm:prSet presAssocID="{B404D83C-73C0-4017-8E89-AECAD906E311}" presName="thinLine2b" presStyleLbl="callout" presStyleIdx="1" presStyleCnt="3"/>
      <dgm:spPr/>
    </dgm:pt>
    <dgm:pt modelId="{6796C915-BF4D-47C3-AF6B-4F0EA2DD38D4}" type="pres">
      <dgm:prSet presAssocID="{B404D83C-73C0-4017-8E89-AECAD906E311}" presName="vertSpace2b" presStyleCnt="0"/>
      <dgm:spPr/>
    </dgm:pt>
    <dgm:pt modelId="{D53928E6-2522-4A11-8705-BEFC989B6994}" type="pres">
      <dgm:prSet presAssocID="{D70765C1-A7BC-4554-A30F-04266B63C8F9}" presName="horz2" presStyleCnt="0"/>
      <dgm:spPr/>
    </dgm:pt>
    <dgm:pt modelId="{4D13D4F4-881A-4205-BB22-DF8797A967F6}" type="pres">
      <dgm:prSet presAssocID="{D70765C1-A7BC-4554-A30F-04266B63C8F9}" presName="horzSpace2" presStyleCnt="0"/>
      <dgm:spPr/>
    </dgm:pt>
    <dgm:pt modelId="{55719FB9-C37D-49AB-B944-BB19767E3E73}" type="pres">
      <dgm:prSet presAssocID="{D70765C1-A7BC-4554-A30F-04266B63C8F9}" presName="tx2" presStyleLbl="revTx" presStyleIdx="3" presStyleCnt="4"/>
      <dgm:spPr/>
    </dgm:pt>
    <dgm:pt modelId="{1A438036-87B8-4404-8A99-64B224E1C25E}" type="pres">
      <dgm:prSet presAssocID="{D70765C1-A7BC-4554-A30F-04266B63C8F9}" presName="vert2" presStyleCnt="0"/>
      <dgm:spPr/>
    </dgm:pt>
    <dgm:pt modelId="{B8A6CDBD-30B4-4BE9-97AF-1FA3728FED81}" type="pres">
      <dgm:prSet presAssocID="{D70765C1-A7BC-4554-A30F-04266B63C8F9}" presName="thinLine2b" presStyleLbl="callout" presStyleIdx="2" presStyleCnt="3"/>
      <dgm:spPr/>
    </dgm:pt>
    <dgm:pt modelId="{B86D5635-A6E4-4448-817D-EDE29FE529D9}" type="pres">
      <dgm:prSet presAssocID="{D70765C1-A7BC-4554-A30F-04266B63C8F9}" presName="vertSpace2b" presStyleCnt="0"/>
      <dgm:spPr/>
    </dgm:pt>
  </dgm:ptLst>
  <dgm:cxnLst>
    <dgm:cxn modelId="{01D4D329-F879-4817-A8DC-E2F10B9943A5}" srcId="{6F44B213-D351-44D5-8FF8-BD4F5EB519C0}" destId="{05F6C470-9806-4840-9AEC-31A936B5EF45}" srcOrd="0" destOrd="0" parTransId="{63186CF0-13A2-4A5C-BEAE-245BA4B3AF7C}" sibTransId="{8E4EB96A-A1EB-448A-80CF-2D242FF4503E}"/>
    <dgm:cxn modelId="{39706961-A073-4BA9-8CD2-4B09AAF5CE19}" srcId="{6F44B213-D351-44D5-8FF8-BD4F5EB519C0}" destId="{D70765C1-A7BC-4554-A30F-04266B63C8F9}" srcOrd="2" destOrd="0" parTransId="{15A2F877-3221-4EAA-82FD-BA74B3959706}" sibTransId="{01D62AB3-AA04-4D3D-9FFB-B28B9D57D4F4}"/>
    <dgm:cxn modelId="{9DC04D4E-42DF-4A43-8C73-81F14C8325A7}" srcId="{6F44B213-D351-44D5-8FF8-BD4F5EB519C0}" destId="{B404D83C-73C0-4017-8E89-AECAD906E311}" srcOrd="1" destOrd="0" parTransId="{CE45A33C-C407-4CC7-B4F7-C5F2CB75ADCA}" sibTransId="{339BCFA6-62FF-4D6E-986E-3343F458FB84}"/>
    <dgm:cxn modelId="{0F14404F-A448-43EB-AA87-689BD8E078A1}" type="presOf" srcId="{D70765C1-A7BC-4554-A30F-04266B63C8F9}" destId="{55719FB9-C37D-49AB-B944-BB19767E3E73}" srcOrd="0" destOrd="0" presId="urn:microsoft.com/office/officeart/2008/layout/LinedList"/>
    <dgm:cxn modelId="{28683271-D15F-43EE-90B2-21AF82530BBE}" type="presOf" srcId="{6F44B213-D351-44D5-8FF8-BD4F5EB519C0}" destId="{2228CC49-704D-485E-88E2-DAC9AB5A4313}" srcOrd="0" destOrd="0" presId="urn:microsoft.com/office/officeart/2008/layout/LinedList"/>
    <dgm:cxn modelId="{EB58FD91-2CAD-44EB-A179-F7F989DB9AD2}" type="presOf" srcId="{998B1705-83B3-4603-8AF6-DACDF7735B9B}" destId="{E99EE71B-4169-404F-A239-476F16EA1E89}" srcOrd="0" destOrd="0" presId="urn:microsoft.com/office/officeart/2008/layout/LinedList"/>
    <dgm:cxn modelId="{5FBF2FA1-0E0B-4BC1-8FB9-277151C696EB}" type="presOf" srcId="{05F6C470-9806-4840-9AEC-31A936B5EF45}" destId="{0B6ECCDF-AB60-43EE-B720-517D1DF89E28}" srcOrd="0" destOrd="0" presId="urn:microsoft.com/office/officeart/2008/layout/LinedList"/>
    <dgm:cxn modelId="{33C7F2AA-5793-4E4A-B140-A1146E6C2D83}" type="presOf" srcId="{B404D83C-73C0-4017-8E89-AECAD906E311}" destId="{8E2A0589-E691-4DDD-9513-D2D593DAE161}" srcOrd="0" destOrd="0" presId="urn:microsoft.com/office/officeart/2008/layout/LinedList"/>
    <dgm:cxn modelId="{1A254FDE-0EA3-4C2D-A27A-EF0AED5CF2ED}" srcId="{998B1705-83B3-4603-8AF6-DACDF7735B9B}" destId="{6F44B213-D351-44D5-8FF8-BD4F5EB519C0}" srcOrd="0" destOrd="0" parTransId="{2FB0CE7C-A793-46B6-B452-58500BEBF5B2}" sibTransId="{8480A8FD-0CDF-4F94-824D-26A4AABA9976}"/>
    <dgm:cxn modelId="{BB4E3DD4-4523-467A-BA6F-D9C9F7788745}" type="presParOf" srcId="{E99EE71B-4169-404F-A239-476F16EA1E89}" destId="{181D8B05-50A9-4943-B9A1-BFF927D8A0AD}" srcOrd="0" destOrd="0" presId="urn:microsoft.com/office/officeart/2008/layout/LinedList"/>
    <dgm:cxn modelId="{E2B32125-A44D-4E77-B62A-8278603A233F}" type="presParOf" srcId="{E99EE71B-4169-404F-A239-476F16EA1E89}" destId="{F549F199-B6E2-4A9A-A6FA-F2998F6471C0}" srcOrd="1" destOrd="0" presId="urn:microsoft.com/office/officeart/2008/layout/LinedList"/>
    <dgm:cxn modelId="{C69EB071-3716-498C-BD67-608ABB6CC8FD}" type="presParOf" srcId="{F549F199-B6E2-4A9A-A6FA-F2998F6471C0}" destId="{2228CC49-704D-485E-88E2-DAC9AB5A4313}" srcOrd="0" destOrd="0" presId="urn:microsoft.com/office/officeart/2008/layout/LinedList"/>
    <dgm:cxn modelId="{FDE4DE79-7B77-414B-A3AE-8FE38B5B361A}" type="presParOf" srcId="{F549F199-B6E2-4A9A-A6FA-F2998F6471C0}" destId="{2958F16D-867A-4A18-987F-57C7B8DEF39A}" srcOrd="1" destOrd="0" presId="urn:microsoft.com/office/officeart/2008/layout/LinedList"/>
    <dgm:cxn modelId="{86481BFD-A7B6-475E-A9FD-56E669AA9A90}" type="presParOf" srcId="{2958F16D-867A-4A18-987F-57C7B8DEF39A}" destId="{A0359A3B-06F9-4CF4-B603-F742B4D98BC2}" srcOrd="0" destOrd="0" presId="urn:microsoft.com/office/officeart/2008/layout/LinedList"/>
    <dgm:cxn modelId="{1362E167-5EBA-4F4D-9464-52613985B493}" type="presParOf" srcId="{2958F16D-867A-4A18-987F-57C7B8DEF39A}" destId="{F98EE0AC-6741-4B9D-9ACC-0BA63F2F5EB2}" srcOrd="1" destOrd="0" presId="urn:microsoft.com/office/officeart/2008/layout/LinedList"/>
    <dgm:cxn modelId="{F3AAFB96-F87E-4BBD-935B-F68E34ECF062}" type="presParOf" srcId="{F98EE0AC-6741-4B9D-9ACC-0BA63F2F5EB2}" destId="{55E488BC-CA41-435F-B6E9-A7714513F899}" srcOrd="0" destOrd="0" presId="urn:microsoft.com/office/officeart/2008/layout/LinedList"/>
    <dgm:cxn modelId="{68B92A54-55E5-4B2F-BF8E-C417105D5895}" type="presParOf" srcId="{F98EE0AC-6741-4B9D-9ACC-0BA63F2F5EB2}" destId="{0B6ECCDF-AB60-43EE-B720-517D1DF89E28}" srcOrd="1" destOrd="0" presId="urn:microsoft.com/office/officeart/2008/layout/LinedList"/>
    <dgm:cxn modelId="{AB9DC801-E107-410D-B639-19F8A0877DA1}" type="presParOf" srcId="{F98EE0AC-6741-4B9D-9ACC-0BA63F2F5EB2}" destId="{B312ECC3-67E9-40D2-8C6E-0E2286D98E8B}" srcOrd="2" destOrd="0" presId="urn:microsoft.com/office/officeart/2008/layout/LinedList"/>
    <dgm:cxn modelId="{F1257172-6EDA-402D-9385-469464CD3399}" type="presParOf" srcId="{2958F16D-867A-4A18-987F-57C7B8DEF39A}" destId="{D13A3085-471B-4296-9739-C564CC5636F4}" srcOrd="2" destOrd="0" presId="urn:microsoft.com/office/officeart/2008/layout/LinedList"/>
    <dgm:cxn modelId="{2C256F94-0046-4810-BB59-B7C3AAE612E6}" type="presParOf" srcId="{2958F16D-867A-4A18-987F-57C7B8DEF39A}" destId="{463B3A4F-9761-483B-AD8C-EE183F606237}" srcOrd="3" destOrd="0" presId="urn:microsoft.com/office/officeart/2008/layout/LinedList"/>
    <dgm:cxn modelId="{8267C2CF-7509-4789-80A9-26324483EB04}" type="presParOf" srcId="{2958F16D-867A-4A18-987F-57C7B8DEF39A}" destId="{E88B0182-7C55-4382-821A-A3DEF557A60E}" srcOrd="4" destOrd="0" presId="urn:microsoft.com/office/officeart/2008/layout/LinedList"/>
    <dgm:cxn modelId="{C37A7DFC-505B-462F-A101-DCA64E16DFE0}" type="presParOf" srcId="{E88B0182-7C55-4382-821A-A3DEF557A60E}" destId="{933983FD-CB71-4708-B42B-792D849465E3}" srcOrd="0" destOrd="0" presId="urn:microsoft.com/office/officeart/2008/layout/LinedList"/>
    <dgm:cxn modelId="{82DEA7FA-CD01-4C83-A961-3F29D9F892A5}" type="presParOf" srcId="{E88B0182-7C55-4382-821A-A3DEF557A60E}" destId="{8E2A0589-E691-4DDD-9513-D2D593DAE161}" srcOrd="1" destOrd="0" presId="urn:microsoft.com/office/officeart/2008/layout/LinedList"/>
    <dgm:cxn modelId="{198B77CE-57D9-486C-8C66-795B5C413E76}" type="presParOf" srcId="{E88B0182-7C55-4382-821A-A3DEF557A60E}" destId="{CD818587-4CD6-4087-867B-822F16408FBA}" srcOrd="2" destOrd="0" presId="urn:microsoft.com/office/officeart/2008/layout/LinedList"/>
    <dgm:cxn modelId="{CF894651-A95A-4C87-9896-62EAE756A304}" type="presParOf" srcId="{2958F16D-867A-4A18-987F-57C7B8DEF39A}" destId="{C22D867E-AAFB-4532-A22A-0353082E2C2E}" srcOrd="5" destOrd="0" presId="urn:microsoft.com/office/officeart/2008/layout/LinedList"/>
    <dgm:cxn modelId="{96DEB3DB-6DDD-4C80-A4B9-B9C9AA8407CC}" type="presParOf" srcId="{2958F16D-867A-4A18-987F-57C7B8DEF39A}" destId="{6796C915-BF4D-47C3-AF6B-4F0EA2DD38D4}" srcOrd="6" destOrd="0" presId="urn:microsoft.com/office/officeart/2008/layout/LinedList"/>
    <dgm:cxn modelId="{A90BBB00-B693-47D2-A7A9-43BCD0D6E37A}" type="presParOf" srcId="{2958F16D-867A-4A18-987F-57C7B8DEF39A}" destId="{D53928E6-2522-4A11-8705-BEFC989B6994}" srcOrd="7" destOrd="0" presId="urn:microsoft.com/office/officeart/2008/layout/LinedList"/>
    <dgm:cxn modelId="{73819101-4BA7-4D80-AD3F-442367CA6E40}" type="presParOf" srcId="{D53928E6-2522-4A11-8705-BEFC989B6994}" destId="{4D13D4F4-881A-4205-BB22-DF8797A967F6}" srcOrd="0" destOrd="0" presId="urn:microsoft.com/office/officeart/2008/layout/LinedList"/>
    <dgm:cxn modelId="{5744024F-8E7D-41BF-B8AB-BCC6CE98D9BC}" type="presParOf" srcId="{D53928E6-2522-4A11-8705-BEFC989B6994}" destId="{55719FB9-C37D-49AB-B944-BB19767E3E73}" srcOrd="1" destOrd="0" presId="urn:microsoft.com/office/officeart/2008/layout/LinedList"/>
    <dgm:cxn modelId="{CD70BB3B-DBFB-40FD-8E17-CD957A1DAD68}" type="presParOf" srcId="{D53928E6-2522-4A11-8705-BEFC989B6994}" destId="{1A438036-87B8-4404-8A99-64B224E1C25E}" srcOrd="2" destOrd="0" presId="urn:microsoft.com/office/officeart/2008/layout/LinedList"/>
    <dgm:cxn modelId="{AF74571D-D973-477F-A162-88C7B2EE5EF6}" type="presParOf" srcId="{2958F16D-867A-4A18-987F-57C7B8DEF39A}" destId="{B8A6CDBD-30B4-4BE9-97AF-1FA3728FED81}" srcOrd="8" destOrd="0" presId="urn:microsoft.com/office/officeart/2008/layout/LinedList"/>
    <dgm:cxn modelId="{8D9203E7-AAF7-472B-8D64-5D58E5E1E972}" type="presParOf" srcId="{2958F16D-867A-4A18-987F-57C7B8DEF39A}" destId="{B86D5635-A6E4-4448-817D-EDE29FE529D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B9AC8B-AF58-4063-ADAA-F60E3DED53C8}" type="doc">
      <dgm:prSet loTypeId="urn:microsoft.com/office/officeart/2005/8/layout/hList7" loCatId="relationship" qsTypeId="urn:microsoft.com/office/officeart/2005/8/quickstyle/simple1" qsCatId="simple" csTypeId="urn:microsoft.com/office/officeart/2005/8/colors/accent1_2" csCatId="accent1" phldr="1"/>
      <dgm:spPr/>
    </dgm:pt>
    <dgm:pt modelId="{59939330-BEDB-4315-975E-6FB67E7C3921}">
      <dgm:prSet phldrT="[Teks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hr-HR" sz="1100" b="1" dirty="0">
              <a:solidFill>
                <a:schemeClr val="tx1"/>
              </a:solidFill>
            </a:rPr>
            <a:t>- i</a:t>
          </a:r>
          <a:r>
            <a:rPr lang="hr-HR" sz="1400" b="1" dirty="0">
              <a:solidFill>
                <a:schemeClr val="tx1"/>
              </a:solidFill>
            </a:rPr>
            <a:t>zrada i provedba strateških i drugih planova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usklađenost planova s proračunom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definiranje ovlasti i odgovornosti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sustav izvještavanja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praćenje rizika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uspostava kontrola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praćenje i procjena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suradnja s institucijama iz nadležnosti</a:t>
          </a:r>
        </a:p>
        <a:p>
          <a:pPr algn="ctr"/>
          <a:endParaRPr lang="hr-HR" sz="1100" dirty="0"/>
        </a:p>
      </dgm:t>
    </dgm:pt>
    <dgm:pt modelId="{E45EBAE4-6822-4B5A-A7F0-A6B41A390E5E}" type="parTrans" cxnId="{98202601-0A6D-4A42-AE93-51528F090102}">
      <dgm:prSet/>
      <dgm:spPr/>
      <dgm:t>
        <a:bodyPr/>
        <a:lstStyle/>
        <a:p>
          <a:endParaRPr lang="hr-HR"/>
        </a:p>
      </dgm:t>
    </dgm:pt>
    <dgm:pt modelId="{8CF5296A-F0BB-4657-A195-1F9BE831DFE4}" type="sibTrans" cxnId="{98202601-0A6D-4A42-AE93-51528F090102}">
      <dgm:prSet/>
      <dgm:spPr/>
      <dgm:t>
        <a:bodyPr/>
        <a:lstStyle/>
        <a:p>
          <a:endParaRPr lang="hr-HR"/>
        </a:p>
      </dgm:t>
    </dgm:pt>
    <dgm:pt modelId="{C6E4EAE5-B984-41AD-99CF-98891FF52E3C}">
      <dgm:prSet phldrT="[Teks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hr-HR" sz="1400" b="1" dirty="0">
              <a:solidFill>
                <a:schemeClr val="tx1"/>
              </a:solidFill>
            </a:rPr>
            <a:t>- utvrđivanje ciljeva i pokazatelja uspješnosti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realizacija ciljeva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upravljanje rizicima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praćenje i vrednovanje postignutih rezultata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razvoj i uvođenje kontrola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stalno praćenje sustava</a:t>
          </a:r>
        </a:p>
        <a:p>
          <a:pPr algn="l"/>
          <a:endParaRPr lang="hr-HR" sz="1400" b="1" dirty="0">
            <a:solidFill>
              <a:schemeClr val="tx1"/>
            </a:solidFill>
          </a:endParaRPr>
        </a:p>
        <a:p>
          <a:pPr algn="l"/>
          <a:endParaRPr lang="hr-HR" sz="1400" b="1" dirty="0">
            <a:solidFill>
              <a:schemeClr val="tx1"/>
            </a:solidFill>
          </a:endParaRPr>
        </a:p>
        <a:p>
          <a:pPr algn="ctr"/>
          <a:endParaRPr lang="hr-HR" sz="1400" b="1" dirty="0">
            <a:solidFill>
              <a:schemeClr val="tx1"/>
            </a:solidFill>
          </a:endParaRPr>
        </a:p>
      </dgm:t>
    </dgm:pt>
    <dgm:pt modelId="{FF2ED867-28AB-4BED-A6E0-873B3160E05B}" type="parTrans" cxnId="{C0466357-8EBA-44E4-AB42-FE80B69ECF38}">
      <dgm:prSet/>
      <dgm:spPr/>
      <dgm:t>
        <a:bodyPr/>
        <a:lstStyle/>
        <a:p>
          <a:endParaRPr lang="hr-HR"/>
        </a:p>
      </dgm:t>
    </dgm:pt>
    <dgm:pt modelId="{CEE6BE3C-D431-49DB-A8EA-49D2391D8404}" type="sibTrans" cxnId="{C0466357-8EBA-44E4-AB42-FE80B69ECF38}">
      <dgm:prSet/>
      <dgm:spPr/>
      <dgm:t>
        <a:bodyPr/>
        <a:lstStyle/>
        <a:p>
          <a:endParaRPr lang="hr-HR"/>
        </a:p>
      </dgm:t>
    </dgm:pt>
    <dgm:pt modelId="{805104F5-2234-49BC-839B-996AD009AED2}">
      <dgm:prSet phldrT="[Teks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hr-HR" sz="1400" b="1" dirty="0">
              <a:solidFill>
                <a:schemeClr val="tx1"/>
              </a:solidFill>
            </a:rPr>
            <a:t>- izrada prijedloga internih akata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praćenje provedbe internih akata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razvoj i vođenje računovodstvenog sustava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pružanje savjeta i potpore rukovoditeljima</a:t>
          </a:r>
        </a:p>
        <a:p>
          <a:pPr algn="l"/>
          <a:r>
            <a:rPr lang="hr-HR" sz="1400" b="1" dirty="0">
              <a:solidFill>
                <a:schemeClr val="tx1"/>
              </a:solidFill>
            </a:rPr>
            <a:t>- koordinacija provođenja samoprocjene</a:t>
          </a:r>
        </a:p>
        <a:p>
          <a:pPr algn="l"/>
          <a:endParaRPr lang="hr-HR" sz="1400" b="1" dirty="0">
            <a:solidFill>
              <a:schemeClr val="tx1"/>
            </a:solidFill>
          </a:endParaRPr>
        </a:p>
        <a:p>
          <a:pPr algn="l"/>
          <a:endParaRPr lang="hr-HR" sz="1400" b="1" dirty="0">
            <a:solidFill>
              <a:schemeClr val="tx1"/>
            </a:solidFill>
          </a:endParaRPr>
        </a:p>
      </dgm:t>
    </dgm:pt>
    <dgm:pt modelId="{E9F4DC79-43BB-4866-86F4-7064E9240082}" type="parTrans" cxnId="{1305788C-163D-44E8-B61E-65A57926E939}">
      <dgm:prSet/>
      <dgm:spPr/>
      <dgm:t>
        <a:bodyPr/>
        <a:lstStyle/>
        <a:p>
          <a:endParaRPr lang="hr-HR"/>
        </a:p>
      </dgm:t>
    </dgm:pt>
    <dgm:pt modelId="{A217017C-2B09-4AE7-BFAC-2220B33F9859}" type="sibTrans" cxnId="{1305788C-163D-44E8-B61E-65A57926E939}">
      <dgm:prSet/>
      <dgm:spPr/>
      <dgm:t>
        <a:bodyPr/>
        <a:lstStyle/>
        <a:p>
          <a:endParaRPr lang="hr-HR"/>
        </a:p>
      </dgm:t>
    </dgm:pt>
    <dgm:pt modelId="{FFB37279-A841-4047-B004-7329107458BC}" type="pres">
      <dgm:prSet presAssocID="{1DB9AC8B-AF58-4063-ADAA-F60E3DED53C8}" presName="Name0" presStyleCnt="0">
        <dgm:presLayoutVars>
          <dgm:dir/>
          <dgm:resizeHandles val="exact"/>
        </dgm:presLayoutVars>
      </dgm:prSet>
      <dgm:spPr/>
    </dgm:pt>
    <dgm:pt modelId="{39DAD52D-7869-41E7-8127-EFC454F97582}" type="pres">
      <dgm:prSet presAssocID="{1DB9AC8B-AF58-4063-ADAA-F60E3DED53C8}" presName="fgShape" presStyleLbl="fgShp" presStyleIdx="0" presStyleCnt="1" custFlipVert="1" custFlipHor="0" custScaleX="5987" custScaleY="8654" custLinFactNeighborX="-19352" custLinFactNeighborY="52930"/>
      <dgm:spPr/>
    </dgm:pt>
    <dgm:pt modelId="{231C2104-6D67-4B95-80BD-A21DDE25AD7E}" type="pres">
      <dgm:prSet presAssocID="{1DB9AC8B-AF58-4063-ADAA-F60E3DED53C8}" presName="linComp" presStyleCnt="0"/>
      <dgm:spPr/>
    </dgm:pt>
    <dgm:pt modelId="{8CD0C34F-AAC8-4784-8F01-4FB509A60F2E}" type="pres">
      <dgm:prSet presAssocID="{59939330-BEDB-4315-975E-6FB67E7C3921}" presName="compNode" presStyleCnt="0"/>
      <dgm:spPr/>
    </dgm:pt>
    <dgm:pt modelId="{E2EB41F1-7112-41FA-97EF-525BBBC9B567}" type="pres">
      <dgm:prSet presAssocID="{59939330-BEDB-4315-975E-6FB67E7C3921}" presName="bkgdShape" presStyleLbl="node1" presStyleIdx="0" presStyleCnt="3"/>
      <dgm:spPr/>
    </dgm:pt>
    <dgm:pt modelId="{F04B9701-3476-4F34-AAF8-B040A0F2CEAB}" type="pres">
      <dgm:prSet presAssocID="{59939330-BEDB-4315-975E-6FB67E7C3921}" presName="nodeTx" presStyleLbl="node1" presStyleIdx="0" presStyleCnt="3">
        <dgm:presLayoutVars>
          <dgm:bulletEnabled val="1"/>
        </dgm:presLayoutVars>
      </dgm:prSet>
      <dgm:spPr/>
    </dgm:pt>
    <dgm:pt modelId="{3497B06A-FF4A-493D-8EEB-5E36B2D14B6C}" type="pres">
      <dgm:prSet presAssocID="{59939330-BEDB-4315-975E-6FB67E7C3921}" presName="invisiNode" presStyleLbl="node1" presStyleIdx="0" presStyleCnt="3"/>
      <dgm:spPr/>
    </dgm:pt>
    <dgm:pt modelId="{0BA4BDD3-DC48-44D1-B2B3-A8D01282491A}" type="pres">
      <dgm:prSet presAssocID="{59939330-BEDB-4315-975E-6FB67E7C3921}" presName="imagNode" presStyleLbl="fgImgPlace1" presStyleIdx="0" presStyleCnt="3" custFlipVert="0" custFlipHor="1" custScaleX="19168" custScaleY="28167"/>
      <dgm:spPr/>
    </dgm:pt>
    <dgm:pt modelId="{F8F2A1E4-173F-490E-8E43-FCF06044FCE3}" type="pres">
      <dgm:prSet presAssocID="{8CF5296A-F0BB-4657-A195-1F9BE831DFE4}" presName="sibTrans" presStyleLbl="sibTrans2D1" presStyleIdx="0" presStyleCnt="0"/>
      <dgm:spPr/>
    </dgm:pt>
    <dgm:pt modelId="{F0AA578F-63C8-47CB-AB7C-4B723804D5F3}" type="pres">
      <dgm:prSet presAssocID="{C6E4EAE5-B984-41AD-99CF-98891FF52E3C}" presName="compNode" presStyleCnt="0"/>
      <dgm:spPr/>
    </dgm:pt>
    <dgm:pt modelId="{F47B6CFF-E25B-4583-81A6-4E48154FD335}" type="pres">
      <dgm:prSet presAssocID="{C6E4EAE5-B984-41AD-99CF-98891FF52E3C}" presName="bkgdShape" presStyleLbl="node1" presStyleIdx="1" presStyleCnt="3" custLinFactNeighborX="-4449" custLinFactNeighborY="-596"/>
      <dgm:spPr/>
    </dgm:pt>
    <dgm:pt modelId="{3A588D28-BB60-48B6-BC5A-7AB908D6B0C5}" type="pres">
      <dgm:prSet presAssocID="{C6E4EAE5-B984-41AD-99CF-98891FF52E3C}" presName="nodeTx" presStyleLbl="node1" presStyleIdx="1" presStyleCnt="3">
        <dgm:presLayoutVars>
          <dgm:bulletEnabled val="1"/>
        </dgm:presLayoutVars>
      </dgm:prSet>
      <dgm:spPr/>
    </dgm:pt>
    <dgm:pt modelId="{718C5E03-5497-486F-B6D2-5151B4FBDED1}" type="pres">
      <dgm:prSet presAssocID="{C6E4EAE5-B984-41AD-99CF-98891FF52E3C}" presName="invisiNode" presStyleLbl="node1" presStyleIdx="1" presStyleCnt="3"/>
      <dgm:spPr/>
    </dgm:pt>
    <dgm:pt modelId="{4C0633C1-E16D-46A6-A77C-36FBC07E9982}" type="pres">
      <dgm:prSet presAssocID="{C6E4EAE5-B984-41AD-99CF-98891FF52E3C}" presName="imagNode" presStyleLbl="fgImgPlace1" presStyleIdx="1" presStyleCnt="3" custFlipVert="1" custFlipHor="1" custScaleX="5293" custScaleY="2534"/>
      <dgm:spPr/>
    </dgm:pt>
    <dgm:pt modelId="{815EBDFD-A68C-40BC-A3DB-79427C535E35}" type="pres">
      <dgm:prSet presAssocID="{CEE6BE3C-D431-49DB-A8EA-49D2391D8404}" presName="sibTrans" presStyleLbl="sibTrans2D1" presStyleIdx="0" presStyleCnt="0"/>
      <dgm:spPr/>
    </dgm:pt>
    <dgm:pt modelId="{37B9AA02-E581-4861-8AD7-8FBD23985A00}" type="pres">
      <dgm:prSet presAssocID="{805104F5-2234-49BC-839B-996AD009AED2}" presName="compNode" presStyleCnt="0"/>
      <dgm:spPr/>
    </dgm:pt>
    <dgm:pt modelId="{A291223E-78D0-4D9D-9E35-2D8AAB3BECB6}" type="pres">
      <dgm:prSet presAssocID="{805104F5-2234-49BC-839B-996AD009AED2}" presName="bkgdShape" presStyleLbl="node1" presStyleIdx="2" presStyleCnt="3" custLinFactNeighborX="-439" custLinFactNeighborY="2062"/>
      <dgm:spPr/>
    </dgm:pt>
    <dgm:pt modelId="{C0BF492F-A4B0-4C6E-B19E-5AC25EA606A2}" type="pres">
      <dgm:prSet presAssocID="{805104F5-2234-49BC-839B-996AD009AED2}" presName="nodeTx" presStyleLbl="node1" presStyleIdx="2" presStyleCnt="3">
        <dgm:presLayoutVars>
          <dgm:bulletEnabled val="1"/>
        </dgm:presLayoutVars>
      </dgm:prSet>
      <dgm:spPr/>
    </dgm:pt>
    <dgm:pt modelId="{1C065FE2-D6E4-44F3-B138-F2A2C9EB413B}" type="pres">
      <dgm:prSet presAssocID="{805104F5-2234-49BC-839B-996AD009AED2}" presName="invisiNode" presStyleLbl="node1" presStyleIdx="2" presStyleCnt="3"/>
      <dgm:spPr/>
    </dgm:pt>
    <dgm:pt modelId="{8C6406E2-F3BA-4E3D-8E88-108DB4993700}" type="pres">
      <dgm:prSet presAssocID="{805104F5-2234-49BC-839B-996AD009AED2}" presName="imagNode" presStyleLbl="fgImgPlace1" presStyleIdx="2" presStyleCnt="3" custFlipVert="0" custScaleX="3192" custScaleY="10915"/>
      <dgm:spPr/>
    </dgm:pt>
  </dgm:ptLst>
  <dgm:cxnLst>
    <dgm:cxn modelId="{98202601-0A6D-4A42-AE93-51528F090102}" srcId="{1DB9AC8B-AF58-4063-ADAA-F60E3DED53C8}" destId="{59939330-BEDB-4315-975E-6FB67E7C3921}" srcOrd="0" destOrd="0" parTransId="{E45EBAE4-6822-4B5A-A7F0-A6B41A390E5E}" sibTransId="{8CF5296A-F0BB-4657-A195-1F9BE831DFE4}"/>
    <dgm:cxn modelId="{B0A2E715-9151-4CE4-B1AC-50E33BCD5B27}" type="presOf" srcId="{59939330-BEDB-4315-975E-6FB67E7C3921}" destId="{F04B9701-3476-4F34-AAF8-B040A0F2CEAB}" srcOrd="1" destOrd="0" presId="urn:microsoft.com/office/officeart/2005/8/layout/hList7"/>
    <dgm:cxn modelId="{3C1B0C30-28F9-4D02-B42F-24E02D021D47}" type="presOf" srcId="{C6E4EAE5-B984-41AD-99CF-98891FF52E3C}" destId="{F47B6CFF-E25B-4583-81A6-4E48154FD335}" srcOrd="0" destOrd="0" presId="urn:microsoft.com/office/officeart/2005/8/layout/hList7"/>
    <dgm:cxn modelId="{54660734-A630-4262-9578-73187D25C4C7}" type="presOf" srcId="{805104F5-2234-49BC-839B-996AD009AED2}" destId="{C0BF492F-A4B0-4C6E-B19E-5AC25EA606A2}" srcOrd="1" destOrd="0" presId="urn:microsoft.com/office/officeart/2005/8/layout/hList7"/>
    <dgm:cxn modelId="{74566649-A92E-4519-B87E-390F1E75F91F}" type="presOf" srcId="{C6E4EAE5-B984-41AD-99CF-98891FF52E3C}" destId="{3A588D28-BB60-48B6-BC5A-7AB908D6B0C5}" srcOrd="1" destOrd="0" presId="urn:microsoft.com/office/officeart/2005/8/layout/hList7"/>
    <dgm:cxn modelId="{96465E6C-5A83-470B-AEEA-5F8B9C0B994A}" type="presOf" srcId="{1DB9AC8B-AF58-4063-ADAA-F60E3DED53C8}" destId="{FFB37279-A841-4047-B004-7329107458BC}" srcOrd="0" destOrd="0" presId="urn:microsoft.com/office/officeart/2005/8/layout/hList7"/>
    <dgm:cxn modelId="{0531A16F-D181-42A5-A186-3D3C6B949CBD}" type="presOf" srcId="{8CF5296A-F0BB-4657-A195-1F9BE831DFE4}" destId="{F8F2A1E4-173F-490E-8E43-FCF06044FCE3}" srcOrd="0" destOrd="0" presId="urn:microsoft.com/office/officeart/2005/8/layout/hList7"/>
    <dgm:cxn modelId="{329C4B52-72E1-4D42-BF1B-48B3464E1787}" type="presOf" srcId="{805104F5-2234-49BC-839B-996AD009AED2}" destId="{A291223E-78D0-4D9D-9E35-2D8AAB3BECB6}" srcOrd="0" destOrd="0" presId="urn:microsoft.com/office/officeart/2005/8/layout/hList7"/>
    <dgm:cxn modelId="{C0466357-8EBA-44E4-AB42-FE80B69ECF38}" srcId="{1DB9AC8B-AF58-4063-ADAA-F60E3DED53C8}" destId="{C6E4EAE5-B984-41AD-99CF-98891FF52E3C}" srcOrd="1" destOrd="0" parTransId="{FF2ED867-28AB-4BED-A6E0-873B3160E05B}" sibTransId="{CEE6BE3C-D431-49DB-A8EA-49D2391D8404}"/>
    <dgm:cxn modelId="{1305788C-163D-44E8-B61E-65A57926E939}" srcId="{1DB9AC8B-AF58-4063-ADAA-F60E3DED53C8}" destId="{805104F5-2234-49BC-839B-996AD009AED2}" srcOrd="2" destOrd="0" parTransId="{E9F4DC79-43BB-4866-86F4-7064E9240082}" sibTransId="{A217017C-2B09-4AE7-BFAC-2220B33F9859}"/>
    <dgm:cxn modelId="{9BB847A8-8BBD-49FE-AA09-C96A7901F7E2}" type="presOf" srcId="{CEE6BE3C-D431-49DB-A8EA-49D2391D8404}" destId="{815EBDFD-A68C-40BC-A3DB-79427C535E35}" srcOrd="0" destOrd="0" presId="urn:microsoft.com/office/officeart/2005/8/layout/hList7"/>
    <dgm:cxn modelId="{1C7127E0-C5C0-4F08-84CB-9A39498EA905}" type="presOf" srcId="{59939330-BEDB-4315-975E-6FB67E7C3921}" destId="{E2EB41F1-7112-41FA-97EF-525BBBC9B567}" srcOrd="0" destOrd="0" presId="urn:microsoft.com/office/officeart/2005/8/layout/hList7"/>
    <dgm:cxn modelId="{A54DBCB0-617F-4CCC-BD41-4164643AF389}" type="presParOf" srcId="{FFB37279-A841-4047-B004-7329107458BC}" destId="{39DAD52D-7869-41E7-8127-EFC454F97582}" srcOrd="0" destOrd="0" presId="urn:microsoft.com/office/officeart/2005/8/layout/hList7"/>
    <dgm:cxn modelId="{AAB43D02-12C9-4648-9FA2-D151AA0D2EE8}" type="presParOf" srcId="{FFB37279-A841-4047-B004-7329107458BC}" destId="{231C2104-6D67-4B95-80BD-A21DDE25AD7E}" srcOrd="1" destOrd="0" presId="urn:microsoft.com/office/officeart/2005/8/layout/hList7"/>
    <dgm:cxn modelId="{14912520-4D6F-4215-B5AB-55BDED67E7CC}" type="presParOf" srcId="{231C2104-6D67-4B95-80BD-A21DDE25AD7E}" destId="{8CD0C34F-AAC8-4784-8F01-4FB509A60F2E}" srcOrd="0" destOrd="0" presId="urn:microsoft.com/office/officeart/2005/8/layout/hList7"/>
    <dgm:cxn modelId="{33D50355-BBC6-44C6-B32E-3CAB43030F6B}" type="presParOf" srcId="{8CD0C34F-AAC8-4784-8F01-4FB509A60F2E}" destId="{E2EB41F1-7112-41FA-97EF-525BBBC9B567}" srcOrd="0" destOrd="0" presId="urn:microsoft.com/office/officeart/2005/8/layout/hList7"/>
    <dgm:cxn modelId="{F78E0D78-F201-4AAD-81E8-80F3AEE77ABF}" type="presParOf" srcId="{8CD0C34F-AAC8-4784-8F01-4FB509A60F2E}" destId="{F04B9701-3476-4F34-AAF8-B040A0F2CEAB}" srcOrd="1" destOrd="0" presId="urn:microsoft.com/office/officeart/2005/8/layout/hList7"/>
    <dgm:cxn modelId="{9193B3DF-65CC-43C7-B728-B5BCD097C1AF}" type="presParOf" srcId="{8CD0C34F-AAC8-4784-8F01-4FB509A60F2E}" destId="{3497B06A-FF4A-493D-8EEB-5E36B2D14B6C}" srcOrd="2" destOrd="0" presId="urn:microsoft.com/office/officeart/2005/8/layout/hList7"/>
    <dgm:cxn modelId="{61D6BFC6-CBD5-41BD-B1C7-074EF41B8C03}" type="presParOf" srcId="{8CD0C34F-AAC8-4784-8F01-4FB509A60F2E}" destId="{0BA4BDD3-DC48-44D1-B2B3-A8D01282491A}" srcOrd="3" destOrd="0" presId="urn:microsoft.com/office/officeart/2005/8/layout/hList7"/>
    <dgm:cxn modelId="{D2059CBB-A1A1-424A-9542-A39B1533F7AC}" type="presParOf" srcId="{231C2104-6D67-4B95-80BD-A21DDE25AD7E}" destId="{F8F2A1E4-173F-490E-8E43-FCF06044FCE3}" srcOrd="1" destOrd="0" presId="urn:microsoft.com/office/officeart/2005/8/layout/hList7"/>
    <dgm:cxn modelId="{E61A3F30-5561-42FF-BC8F-A00A3BAAEC08}" type="presParOf" srcId="{231C2104-6D67-4B95-80BD-A21DDE25AD7E}" destId="{F0AA578F-63C8-47CB-AB7C-4B723804D5F3}" srcOrd="2" destOrd="0" presId="urn:microsoft.com/office/officeart/2005/8/layout/hList7"/>
    <dgm:cxn modelId="{91B2BD0B-E811-4FAB-9E65-70367272819C}" type="presParOf" srcId="{F0AA578F-63C8-47CB-AB7C-4B723804D5F3}" destId="{F47B6CFF-E25B-4583-81A6-4E48154FD335}" srcOrd="0" destOrd="0" presId="urn:microsoft.com/office/officeart/2005/8/layout/hList7"/>
    <dgm:cxn modelId="{7612B8A4-A9AC-418B-A9F3-F2625E7EE6C0}" type="presParOf" srcId="{F0AA578F-63C8-47CB-AB7C-4B723804D5F3}" destId="{3A588D28-BB60-48B6-BC5A-7AB908D6B0C5}" srcOrd="1" destOrd="0" presId="urn:microsoft.com/office/officeart/2005/8/layout/hList7"/>
    <dgm:cxn modelId="{99460E2B-7317-407B-A669-91551E51C4E9}" type="presParOf" srcId="{F0AA578F-63C8-47CB-AB7C-4B723804D5F3}" destId="{718C5E03-5497-486F-B6D2-5151B4FBDED1}" srcOrd="2" destOrd="0" presId="urn:microsoft.com/office/officeart/2005/8/layout/hList7"/>
    <dgm:cxn modelId="{76EF4C23-2746-4865-9AC9-285377635DAF}" type="presParOf" srcId="{F0AA578F-63C8-47CB-AB7C-4B723804D5F3}" destId="{4C0633C1-E16D-46A6-A77C-36FBC07E9982}" srcOrd="3" destOrd="0" presId="urn:microsoft.com/office/officeart/2005/8/layout/hList7"/>
    <dgm:cxn modelId="{95F88DD2-7486-4370-8F11-E9E022D17460}" type="presParOf" srcId="{231C2104-6D67-4B95-80BD-A21DDE25AD7E}" destId="{815EBDFD-A68C-40BC-A3DB-79427C535E35}" srcOrd="3" destOrd="0" presId="urn:microsoft.com/office/officeart/2005/8/layout/hList7"/>
    <dgm:cxn modelId="{844DD366-69B1-4A23-8BB6-8DDA1A54FDF4}" type="presParOf" srcId="{231C2104-6D67-4B95-80BD-A21DDE25AD7E}" destId="{37B9AA02-E581-4861-8AD7-8FBD23985A00}" srcOrd="4" destOrd="0" presId="urn:microsoft.com/office/officeart/2005/8/layout/hList7"/>
    <dgm:cxn modelId="{DC6D4841-CB7E-4E09-BFC6-78102DD78570}" type="presParOf" srcId="{37B9AA02-E581-4861-8AD7-8FBD23985A00}" destId="{A291223E-78D0-4D9D-9E35-2D8AAB3BECB6}" srcOrd="0" destOrd="0" presId="urn:microsoft.com/office/officeart/2005/8/layout/hList7"/>
    <dgm:cxn modelId="{EB8665A4-3124-4F5F-97E1-C7CCFC555306}" type="presParOf" srcId="{37B9AA02-E581-4861-8AD7-8FBD23985A00}" destId="{C0BF492F-A4B0-4C6E-B19E-5AC25EA606A2}" srcOrd="1" destOrd="0" presId="urn:microsoft.com/office/officeart/2005/8/layout/hList7"/>
    <dgm:cxn modelId="{793ECA81-051A-42BE-ABEE-D735D700B13C}" type="presParOf" srcId="{37B9AA02-E581-4861-8AD7-8FBD23985A00}" destId="{1C065FE2-D6E4-44F3-B138-F2A2C9EB413B}" srcOrd="2" destOrd="0" presId="urn:microsoft.com/office/officeart/2005/8/layout/hList7"/>
    <dgm:cxn modelId="{18F18FE9-892C-4279-9E27-B83C3201B618}" type="presParOf" srcId="{37B9AA02-E581-4861-8AD7-8FBD23985A00}" destId="{8C6406E2-F3BA-4E3D-8E88-108DB499370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75282A-0C55-443F-A6FA-339240B58204}" type="doc">
      <dgm:prSet loTypeId="urn:microsoft.com/office/officeart/2005/8/layout/pyramid2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hr-HR"/>
        </a:p>
      </dgm:t>
    </dgm:pt>
    <dgm:pt modelId="{DF4C3A20-22EE-48C6-A8FA-4D0BD9B652B1}" type="pres">
      <dgm:prSet presAssocID="{DC75282A-0C55-443F-A6FA-339240B58204}" presName="compositeShape" presStyleCnt="0">
        <dgm:presLayoutVars>
          <dgm:dir/>
          <dgm:resizeHandles/>
        </dgm:presLayoutVars>
      </dgm:prSet>
      <dgm:spPr/>
    </dgm:pt>
  </dgm:ptLst>
  <dgm:cxnLst>
    <dgm:cxn modelId="{C9045F56-746D-400B-A48E-89CFB0B4AE1A}" type="presOf" srcId="{DC75282A-0C55-443F-A6FA-339240B58204}" destId="{DF4C3A20-22EE-48C6-A8FA-4D0BD9B652B1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4AB3F2-7939-46F0-A1D3-065AB5503832}" type="doc">
      <dgm:prSet loTypeId="urn:microsoft.com/office/officeart/2005/8/layout/pyramid2" loCatId="list" qsTypeId="urn:microsoft.com/office/officeart/2005/8/quickstyle/simple1" qsCatId="simple" csTypeId="urn:microsoft.com/office/officeart/2005/8/colors/accent5_2" csCatId="accent5" phldr="1"/>
      <dgm:spPr/>
    </dgm:pt>
    <dgm:pt modelId="{E36DBD1B-0BA2-4A93-92F5-2C768104904A}">
      <dgm:prSet phldrT="[Tekst]"/>
      <dgm:spPr/>
      <dgm:t>
        <a:bodyPr/>
        <a:lstStyle/>
        <a:p>
          <a:r>
            <a:rPr lang="hr-HR" dirty="0"/>
            <a:t>b) Praćenje provedbe preporuka</a:t>
          </a:r>
        </a:p>
      </dgm:t>
    </dgm:pt>
    <dgm:pt modelId="{6D15160B-6640-4E30-9DFA-8C8C1E61DEB6}" type="parTrans" cxnId="{870D6362-6563-4074-8563-C2FC5BAF099C}">
      <dgm:prSet/>
      <dgm:spPr/>
      <dgm:t>
        <a:bodyPr/>
        <a:lstStyle/>
        <a:p>
          <a:endParaRPr lang="hr-HR"/>
        </a:p>
      </dgm:t>
    </dgm:pt>
    <dgm:pt modelId="{514D49FF-E182-4AB7-AB38-C9C95FA3374D}" type="sibTrans" cxnId="{870D6362-6563-4074-8563-C2FC5BAF099C}">
      <dgm:prSet/>
      <dgm:spPr/>
      <dgm:t>
        <a:bodyPr/>
        <a:lstStyle/>
        <a:p>
          <a:endParaRPr lang="hr-HR"/>
        </a:p>
      </dgm:t>
    </dgm:pt>
    <dgm:pt modelId="{F56D4E8A-7E36-4216-9195-91652E8EFF1F}">
      <dgm:prSet phldrT="[Tekst]"/>
      <dgm:spPr/>
      <dgm:t>
        <a:bodyPr/>
        <a:lstStyle/>
        <a:p>
          <a:r>
            <a:rPr lang="hr-HR" dirty="0"/>
            <a:t>a) Uspostava baze preporuka </a:t>
          </a:r>
        </a:p>
      </dgm:t>
    </dgm:pt>
    <dgm:pt modelId="{2D447ED7-8E60-4866-AD81-FFF45085FBEC}" type="parTrans" cxnId="{02968ACA-E6F7-408F-868E-920661972300}">
      <dgm:prSet/>
      <dgm:spPr/>
      <dgm:t>
        <a:bodyPr/>
        <a:lstStyle/>
        <a:p>
          <a:endParaRPr lang="hr-HR"/>
        </a:p>
      </dgm:t>
    </dgm:pt>
    <dgm:pt modelId="{0B2869D0-3CED-4A83-A8EE-8151E639C946}" type="sibTrans" cxnId="{02968ACA-E6F7-408F-868E-920661972300}">
      <dgm:prSet/>
      <dgm:spPr/>
      <dgm:t>
        <a:bodyPr/>
        <a:lstStyle/>
        <a:p>
          <a:endParaRPr lang="hr-HR"/>
        </a:p>
      </dgm:t>
    </dgm:pt>
    <dgm:pt modelId="{4519EEBB-0160-44DF-8295-8C78CF34E248}">
      <dgm:prSet phldrT="[Tekst]"/>
      <dgm:spPr/>
      <dgm:t>
        <a:bodyPr/>
        <a:lstStyle/>
        <a:p>
          <a:r>
            <a:rPr lang="hr-HR" dirty="0"/>
            <a:t>c) Praćenje financijskih učinaka provedbe preporuka</a:t>
          </a:r>
        </a:p>
      </dgm:t>
    </dgm:pt>
    <dgm:pt modelId="{9D6E5112-038A-42B6-ADA8-B50E3C9ACC53}" type="parTrans" cxnId="{3E2BEC77-B64F-484F-9F02-4CACA65D8834}">
      <dgm:prSet/>
      <dgm:spPr/>
      <dgm:t>
        <a:bodyPr/>
        <a:lstStyle/>
        <a:p>
          <a:endParaRPr lang="hr-HR"/>
        </a:p>
      </dgm:t>
    </dgm:pt>
    <dgm:pt modelId="{EE2AD568-C981-4816-A590-54B1D3A5AC23}" type="sibTrans" cxnId="{3E2BEC77-B64F-484F-9F02-4CACA65D8834}">
      <dgm:prSet/>
      <dgm:spPr/>
      <dgm:t>
        <a:bodyPr/>
        <a:lstStyle/>
        <a:p>
          <a:endParaRPr lang="hr-HR"/>
        </a:p>
      </dgm:t>
    </dgm:pt>
    <dgm:pt modelId="{85F2E1ED-7C51-45E3-8D17-E7DC80C316DD}" type="pres">
      <dgm:prSet presAssocID="{374AB3F2-7939-46F0-A1D3-065AB5503832}" presName="compositeShape" presStyleCnt="0">
        <dgm:presLayoutVars>
          <dgm:dir/>
          <dgm:resizeHandles/>
        </dgm:presLayoutVars>
      </dgm:prSet>
      <dgm:spPr/>
    </dgm:pt>
    <dgm:pt modelId="{FE841D60-D328-44D2-BFC9-B58EADF688C6}" type="pres">
      <dgm:prSet presAssocID="{374AB3F2-7939-46F0-A1D3-065AB5503832}" presName="pyramid" presStyleLbl="node1" presStyleIdx="0" presStyleCnt="1" custLinFactNeighborX="1534" custLinFactNeighborY="-168"/>
      <dgm:spPr/>
    </dgm:pt>
    <dgm:pt modelId="{A0C5D8DC-4CE0-4D1E-8EAD-70F558B825B2}" type="pres">
      <dgm:prSet presAssocID="{374AB3F2-7939-46F0-A1D3-065AB5503832}" presName="theList" presStyleCnt="0"/>
      <dgm:spPr/>
    </dgm:pt>
    <dgm:pt modelId="{365AE148-B673-43D6-B7F5-E2D25631F65C}" type="pres">
      <dgm:prSet presAssocID="{E36DBD1B-0BA2-4A93-92F5-2C768104904A}" presName="aNode" presStyleLbl="fgAcc1" presStyleIdx="0" presStyleCnt="3" custScaleX="95393" custLinFactY="111059" custLinFactNeighborX="-44885" custLinFactNeighborY="200000">
        <dgm:presLayoutVars>
          <dgm:bulletEnabled val="1"/>
        </dgm:presLayoutVars>
      </dgm:prSet>
      <dgm:spPr/>
    </dgm:pt>
    <dgm:pt modelId="{2FE5F663-C317-4E2C-9DA7-15EAE0C736F3}" type="pres">
      <dgm:prSet presAssocID="{E36DBD1B-0BA2-4A93-92F5-2C768104904A}" presName="aSpace" presStyleCnt="0"/>
      <dgm:spPr/>
    </dgm:pt>
    <dgm:pt modelId="{F507BFBF-11EF-4B47-9D77-C02211D797E6}" type="pres">
      <dgm:prSet presAssocID="{F56D4E8A-7E36-4216-9195-91652E8EFF1F}" presName="aNode" presStyleLbl="fgAcc1" presStyleIdx="1" presStyleCnt="3" custScaleX="108314" custLinFactY="130421" custLinFactNeighborX="-44885" custLinFactNeighborY="200000">
        <dgm:presLayoutVars>
          <dgm:bulletEnabled val="1"/>
        </dgm:presLayoutVars>
      </dgm:prSet>
      <dgm:spPr/>
    </dgm:pt>
    <dgm:pt modelId="{8F4D5EC8-10CF-4D26-A811-4CA60B73D283}" type="pres">
      <dgm:prSet presAssocID="{F56D4E8A-7E36-4216-9195-91652E8EFF1F}" presName="aSpace" presStyleCnt="0"/>
      <dgm:spPr/>
    </dgm:pt>
    <dgm:pt modelId="{48AD5446-17F8-4262-836E-0BE55DEBA990}" type="pres">
      <dgm:prSet presAssocID="{4519EEBB-0160-44DF-8295-8C78CF34E248}" presName="aNode" presStyleLbl="fgAcc1" presStyleIdx="2" presStyleCnt="3" custScaleX="95799" custLinFactY="-199720" custLinFactNeighborX="-48796" custLinFactNeighborY="-200000">
        <dgm:presLayoutVars>
          <dgm:bulletEnabled val="1"/>
        </dgm:presLayoutVars>
      </dgm:prSet>
      <dgm:spPr/>
    </dgm:pt>
    <dgm:pt modelId="{554AAED8-DA35-4AFC-B090-9EABAA6DC654}" type="pres">
      <dgm:prSet presAssocID="{4519EEBB-0160-44DF-8295-8C78CF34E248}" presName="aSpace" presStyleCnt="0"/>
      <dgm:spPr/>
    </dgm:pt>
  </dgm:ptLst>
  <dgm:cxnLst>
    <dgm:cxn modelId="{5AD59024-7F73-4E23-A490-FC4045592E70}" type="presOf" srcId="{374AB3F2-7939-46F0-A1D3-065AB5503832}" destId="{85F2E1ED-7C51-45E3-8D17-E7DC80C316DD}" srcOrd="0" destOrd="0" presId="urn:microsoft.com/office/officeart/2005/8/layout/pyramid2"/>
    <dgm:cxn modelId="{870D6362-6563-4074-8563-C2FC5BAF099C}" srcId="{374AB3F2-7939-46F0-A1D3-065AB5503832}" destId="{E36DBD1B-0BA2-4A93-92F5-2C768104904A}" srcOrd="0" destOrd="0" parTransId="{6D15160B-6640-4E30-9DFA-8C8C1E61DEB6}" sibTransId="{514D49FF-E182-4AB7-AB38-C9C95FA3374D}"/>
    <dgm:cxn modelId="{A447EE4A-618A-4771-AE54-E5A95D6531E7}" type="presOf" srcId="{4519EEBB-0160-44DF-8295-8C78CF34E248}" destId="{48AD5446-17F8-4262-836E-0BE55DEBA990}" srcOrd="0" destOrd="0" presId="urn:microsoft.com/office/officeart/2005/8/layout/pyramid2"/>
    <dgm:cxn modelId="{3E2BEC77-B64F-484F-9F02-4CACA65D8834}" srcId="{374AB3F2-7939-46F0-A1D3-065AB5503832}" destId="{4519EEBB-0160-44DF-8295-8C78CF34E248}" srcOrd="2" destOrd="0" parTransId="{9D6E5112-038A-42B6-ADA8-B50E3C9ACC53}" sibTransId="{EE2AD568-C981-4816-A590-54B1D3A5AC23}"/>
    <dgm:cxn modelId="{719D147A-4629-425C-A64D-52D2BE12EF86}" type="presOf" srcId="{F56D4E8A-7E36-4216-9195-91652E8EFF1F}" destId="{F507BFBF-11EF-4B47-9D77-C02211D797E6}" srcOrd="0" destOrd="0" presId="urn:microsoft.com/office/officeart/2005/8/layout/pyramid2"/>
    <dgm:cxn modelId="{02968ACA-E6F7-408F-868E-920661972300}" srcId="{374AB3F2-7939-46F0-A1D3-065AB5503832}" destId="{F56D4E8A-7E36-4216-9195-91652E8EFF1F}" srcOrd="1" destOrd="0" parTransId="{2D447ED7-8E60-4866-AD81-FFF45085FBEC}" sibTransId="{0B2869D0-3CED-4A83-A8EE-8151E639C946}"/>
    <dgm:cxn modelId="{8F5CB6CD-F42E-4F57-8839-841A930B7725}" type="presOf" srcId="{E36DBD1B-0BA2-4A93-92F5-2C768104904A}" destId="{365AE148-B673-43D6-B7F5-E2D25631F65C}" srcOrd="0" destOrd="0" presId="urn:microsoft.com/office/officeart/2005/8/layout/pyramid2"/>
    <dgm:cxn modelId="{19E90769-71C8-42BB-A69B-A5030E9B0523}" type="presParOf" srcId="{85F2E1ED-7C51-45E3-8D17-E7DC80C316DD}" destId="{FE841D60-D328-44D2-BFC9-B58EADF688C6}" srcOrd="0" destOrd="0" presId="urn:microsoft.com/office/officeart/2005/8/layout/pyramid2"/>
    <dgm:cxn modelId="{9B78AF52-BBF1-4204-AB71-925190B9F14A}" type="presParOf" srcId="{85F2E1ED-7C51-45E3-8D17-E7DC80C316DD}" destId="{A0C5D8DC-4CE0-4D1E-8EAD-70F558B825B2}" srcOrd="1" destOrd="0" presId="urn:microsoft.com/office/officeart/2005/8/layout/pyramid2"/>
    <dgm:cxn modelId="{EAB50A38-4911-4949-BDB6-27A95F2F8572}" type="presParOf" srcId="{A0C5D8DC-4CE0-4D1E-8EAD-70F558B825B2}" destId="{365AE148-B673-43D6-B7F5-E2D25631F65C}" srcOrd="0" destOrd="0" presId="urn:microsoft.com/office/officeart/2005/8/layout/pyramid2"/>
    <dgm:cxn modelId="{175BB62E-06B2-44E7-BEF0-76E38BFE1957}" type="presParOf" srcId="{A0C5D8DC-4CE0-4D1E-8EAD-70F558B825B2}" destId="{2FE5F663-C317-4E2C-9DA7-15EAE0C736F3}" srcOrd="1" destOrd="0" presId="urn:microsoft.com/office/officeart/2005/8/layout/pyramid2"/>
    <dgm:cxn modelId="{659A69F8-06D1-4487-88A6-536749E5D744}" type="presParOf" srcId="{A0C5D8DC-4CE0-4D1E-8EAD-70F558B825B2}" destId="{F507BFBF-11EF-4B47-9D77-C02211D797E6}" srcOrd="2" destOrd="0" presId="urn:microsoft.com/office/officeart/2005/8/layout/pyramid2"/>
    <dgm:cxn modelId="{1E24299C-B105-4672-A114-C33D37D713B6}" type="presParOf" srcId="{A0C5D8DC-4CE0-4D1E-8EAD-70F558B825B2}" destId="{8F4D5EC8-10CF-4D26-A811-4CA60B73D283}" srcOrd="3" destOrd="0" presId="urn:microsoft.com/office/officeart/2005/8/layout/pyramid2"/>
    <dgm:cxn modelId="{426DAC09-703B-4043-B194-729138426C1C}" type="presParOf" srcId="{A0C5D8DC-4CE0-4D1E-8EAD-70F558B825B2}" destId="{48AD5446-17F8-4262-836E-0BE55DEBA990}" srcOrd="4" destOrd="0" presId="urn:microsoft.com/office/officeart/2005/8/layout/pyramid2"/>
    <dgm:cxn modelId="{CDF47FA4-146A-46F6-AA0A-D56DE0E8EC47}" type="presParOf" srcId="{A0C5D8DC-4CE0-4D1E-8EAD-70F558B825B2}" destId="{554AAED8-DA35-4AFC-B090-9EABAA6DC65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735B2-7932-44D8-B559-9CE9820BE2EE}">
      <dsp:nvSpPr>
        <dsp:cNvPr id="0" name=""/>
        <dsp:cNvSpPr/>
      </dsp:nvSpPr>
      <dsp:spPr>
        <a:xfrm>
          <a:off x="-122716" y="50598"/>
          <a:ext cx="10503277" cy="16886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269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bg1">
                  <a:lumMod val="20000"/>
                  <a:lumOff val="80000"/>
                </a:schemeClr>
              </a:solidFill>
            </a:rPr>
            <a:t>Zakon o proračunu</a:t>
          </a:r>
        </a:p>
      </dsp:txBody>
      <dsp:txXfrm>
        <a:off x="-122716" y="472753"/>
        <a:ext cx="10081123" cy="844309"/>
      </dsp:txXfrm>
    </dsp:sp>
    <dsp:sp modelId="{2FD21D26-32CC-4931-BFF9-C1BB41B4F8CF}">
      <dsp:nvSpPr>
        <dsp:cNvPr id="0" name=""/>
        <dsp:cNvSpPr/>
      </dsp:nvSpPr>
      <dsp:spPr>
        <a:xfrm>
          <a:off x="-170088" y="1345021"/>
          <a:ext cx="3804103" cy="27544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Zakonito, svrhovito, 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učinkovito i ekonomično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raspolaganje 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proračunskim sredstvima</a:t>
          </a:r>
        </a:p>
      </dsp:txBody>
      <dsp:txXfrm>
        <a:off x="-170088" y="1345021"/>
        <a:ext cx="3804103" cy="2754408"/>
      </dsp:txXfrm>
    </dsp:sp>
    <dsp:sp modelId="{F568B639-A00B-4136-B63E-CE954048C550}">
      <dsp:nvSpPr>
        <dsp:cNvPr id="0" name=""/>
        <dsp:cNvSpPr/>
      </dsp:nvSpPr>
      <dsp:spPr>
        <a:xfrm>
          <a:off x="2514611" y="524654"/>
          <a:ext cx="8064990" cy="142984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269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bg1">
                  <a:lumMod val="20000"/>
                  <a:lumOff val="80000"/>
                </a:schemeClr>
              </a:solidFill>
            </a:rPr>
            <a:t>Zakon o sustavu unutarnjih kontrola</a:t>
          </a:r>
        </a:p>
      </dsp:txBody>
      <dsp:txXfrm>
        <a:off x="2514611" y="882115"/>
        <a:ext cx="7707529" cy="714923"/>
      </dsp:txXfrm>
    </dsp:sp>
    <dsp:sp modelId="{B9A8EB88-F7BC-4053-8D5C-B998F84E4E19}">
      <dsp:nvSpPr>
        <dsp:cNvPr id="0" name=""/>
        <dsp:cNvSpPr/>
      </dsp:nvSpPr>
      <dsp:spPr>
        <a:xfrm>
          <a:off x="3261654" y="1530688"/>
          <a:ext cx="3023881" cy="27544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Učinkovito i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djelotvorno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funkcioniranje sustava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 unutarnjih kontrola</a:t>
          </a:r>
        </a:p>
      </dsp:txBody>
      <dsp:txXfrm>
        <a:off x="3261654" y="1530688"/>
        <a:ext cx="3023881" cy="2754408"/>
      </dsp:txXfrm>
    </dsp:sp>
    <dsp:sp modelId="{ED9B0335-88CC-4C4B-8945-41A09BE2E293}">
      <dsp:nvSpPr>
        <dsp:cNvPr id="0" name=""/>
        <dsp:cNvSpPr/>
      </dsp:nvSpPr>
      <dsp:spPr>
        <a:xfrm>
          <a:off x="5670481" y="1112311"/>
          <a:ext cx="4964645" cy="142984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269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bg1">
                  <a:lumMod val="20000"/>
                  <a:lumOff val="80000"/>
                </a:schemeClr>
              </a:solidFill>
            </a:rPr>
            <a:t>Zakon o fiskalnoj odgovornosti</a:t>
          </a:r>
        </a:p>
      </dsp:txBody>
      <dsp:txXfrm>
        <a:off x="5670481" y="1469772"/>
        <a:ext cx="4607184" cy="714923"/>
      </dsp:txXfrm>
    </dsp:sp>
    <dsp:sp modelId="{6DE67C9D-BA34-4F03-9739-BF90A2E6CECE}">
      <dsp:nvSpPr>
        <dsp:cNvPr id="0" name=""/>
        <dsp:cNvSpPr/>
      </dsp:nvSpPr>
      <dsp:spPr>
        <a:xfrm>
          <a:off x="6267786" y="2131583"/>
          <a:ext cx="3023881" cy="27140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Podnošenje Izjave 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fiskalnoj odgovornosti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kojom se potvrđuje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odgovornost iz prethodno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navedenih zakona</a:t>
          </a:r>
        </a:p>
      </dsp:txBody>
      <dsp:txXfrm>
        <a:off x="6267786" y="2131583"/>
        <a:ext cx="3023881" cy="2714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BFD01-BC77-4C76-A11A-F2AE65A78A30}">
      <dsp:nvSpPr>
        <dsp:cNvPr id="0" name=""/>
        <dsp:cNvSpPr/>
      </dsp:nvSpPr>
      <dsp:spPr>
        <a:xfrm>
          <a:off x="4373751" y="-136066"/>
          <a:ext cx="1797449" cy="1600084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KONTROLNO OKRUŽENJE</a:t>
          </a:r>
        </a:p>
      </dsp:txBody>
      <dsp:txXfrm>
        <a:off x="4636981" y="98261"/>
        <a:ext cx="1270989" cy="1131430"/>
      </dsp:txXfrm>
    </dsp:sp>
    <dsp:sp modelId="{F2101F1D-BF5B-4623-A914-CE547732CD09}">
      <dsp:nvSpPr>
        <dsp:cNvPr id="0" name=""/>
        <dsp:cNvSpPr/>
      </dsp:nvSpPr>
      <dsp:spPr>
        <a:xfrm rot="2118268">
          <a:off x="6092062" y="1171768"/>
          <a:ext cx="471070" cy="478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6105057" y="1226692"/>
        <a:ext cx="329749" cy="287279"/>
      </dsp:txXfrm>
    </dsp:sp>
    <dsp:sp modelId="{36952CF0-5B8F-4F15-B1E4-7EA7F565592D}">
      <dsp:nvSpPr>
        <dsp:cNvPr id="0" name=""/>
        <dsp:cNvSpPr/>
      </dsp:nvSpPr>
      <dsp:spPr>
        <a:xfrm>
          <a:off x="6546595" y="1361327"/>
          <a:ext cx="1595289" cy="153956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UPRAVLJANJE RIZICIMA</a:t>
          </a:r>
        </a:p>
      </dsp:txBody>
      <dsp:txXfrm>
        <a:off x="6780220" y="1586791"/>
        <a:ext cx="1128039" cy="1088636"/>
      </dsp:txXfrm>
    </dsp:sp>
    <dsp:sp modelId="{0DE338DB-4912-438F-A074-6BF3352E5CA4}">
      <dsp:nvSpPr>
        <dsp:cNvPr id="0" name=""/>
        <dsp:cNvSpPr/>
      </dsp:nvSpPr>
      <dsp:spPr>
        <a:xfrm rot="7276635">
          <a:off x="6669446" y="2773461"/>
          <a:ext cx="278318" cy="478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 rot="10800000">
        <a:off x="6732868" y="2833541"/>
        <a:ext cx="194823" cy="287279"/>
      </dsp:txXfrm>
    </dsp:sp>
    <dsp:sp modelId="{BFC7F9B8-5CEA-4818-9391-FDA9C6842FC8}">
      <dsp:nvSpPr>
        <dsp:cNvPr id="0" name=""/>
        <dsp:cNvSpPr/>
      </dsp:nvSpPr>
      <dsp:spPr>
        <a:xfrm>
          <a:off x="5432242" y="3119104"/>
          <a:ext cx="1617619" cy="1656108"/>
        </a:xfrm>
        <a:prstGeom prst="ellipse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KONTROLNE AKTIVNOSTI</a:t>
          </a:r>
        </a:p>
      </dsp:txBody>
      <dsp:txXfrm>
        <a:off x="5669137" y="3361635"/>
        <a:ext cx="1143829" cy="1171046"/>
      </dsp:txXfrm>
    </dsp:sp>
    <dsp:sp modelId="{0C4C9B29-A3A3-4DFB-8F06-3F7E8780ACDF}">
      <dsp:nvSpPr>
        <dsp:cNvPr id="0" name=""/>
        <dsp:cNvSpPr/>
      </dsp:nvSpPr>
      <dsp:spPr>
        <a:xfrm rot="10853231">
          <a:off x="4940941" y="3690314"/>
          <a:ext cx="347277" cy="478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 rot="10800000">
        <a:off x="5045118" y="3786881"/>
        <a:ext cx="243094" cy="287279"/>
      </dsp:txXfrm>
    </dsp:sp>
    <dsp:sp modelId="{EB26F569-615D-4F8D-AF32-5C9AB83C9297}">
      <dsp:nvSpPr>
        <dsp:cNvPr id="0" name=""/>
        <dsp:cNvSpPr/>
      </dsp:nvSpPr>
      <dsp:spPr>
        <a:xfrm>
          <a:off x="3118170" y="3019793"/>
          <a:ext cx="1659087" cy="1783702"/>
        </a:xfrm>
        <a:prstGeom prst="ellipse">
          <a:avLst/>
        </a:prstGeom>
        <a:solidFill>
          <a:srgbClr val="CC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INFORMACIJE  I KOMUNIKACIJA</a:t>
          </a:r>
        </a:p>
      </dsp:txBody>
      <dsp:txXfrm>
        <a:off x="3361138" y="3281010"/>
        <a:ext cx="1173151" cy="1261268"/>
      </dsp:txXfrm>
    </dsp:sp>
    <dsp:sp modelId="{7570367A-31C3-4646-A092-92B992BC6C41}">
      <dsp:nvSpPr>
        <dsp:cNvPr id="0" name=""/>
        <dsp:cNvSpPr/>
      </dsp:nvSpPr>
      <dsp:spPr>
        <a:xfrm rot="14461520">
          <a:off x="3323046" y="2735899"/>
          <a:ext cx="212367" cy="478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 rot="10800000">
        <a:off x="3370332" y="2859527"/>
        <a:ext cx="148657" cy="287279"/>
      </dsp:txXfrm>
    </dsp:sp>
    <dsp:sp modelId="{E64D8097-10EB-4493-8590-AB1DE21EB431}">
      <dsp:nvSpPr>
        <dsp:cNvPr id="0" name=""/>
        <dsp:cNvSpPr/>
      </dsp:nvSpPr>
      <dsp:spPr>
        <a:xfrm>
          <a:off x="1748817" y="1022425"/>
          <a:ext cx="2226922" cy="1857998"/>
        </a:xfrm>
        <a:prstGeom prst="ellipse">
          <a:avLst/>
        </a:prstGeom>
        <a:solidFill>
          <a:srgbClr val="FF5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PRAĆENJE I PROCJENA SUSTAVA</a:t>
          </a:r>
        </a:p>
      </dsp:txBody>
      <dsp:txXfrm>
        <a:off x="2074942" y="1294523"/>
        <a:ext cx="1574672" cy="1313802"/>
      </dsp:txXfrm>
    </dsp:sp>
    <dsp:sp modelId="{0031C532-646E-40B3-85F2-3F734C14AD6A}">
      <dsp:nvSpPr>
        <dsp:cNvPr id="0" name=""/>
        <dsp:cNvSpPr/>
      </dsp:nvSpPr>
      <dsp:spPr>
        <a:xfrm rot="19913420">
          <a:off x="3929548" y="1029292"/>
          <a:ext cx="421710" cy="478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3937009" y="1154856"/>
        <a:ext cx="295197" cy="287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D8B05-50A9-4943-B9A1-BFF927D8A0AD}">
      <dsp:nvSpPr>
        <dsp:cNvPr id="0" name=""/>
        <dsp:cNvSpPr/>
      </dsp:nvSpPr>
      <dsp:spPr>
        <a:xfrm>
          <a:off x="0" y="0"/>
          <a:ext cx="233581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28CC49-704D-485E-88E2-DAC9AB5A4313}">
      <dsp:nvSpPr>
        <dsp:cNvPr id="0" name=""/>
        <dsp:cNvSpPr/>
      </dsp:nvSpPr>
      <dsp:spPr>
        <a:xfrm>
          <a:off x="0" y="0"/>
          <a:ext cx="467162" cy="2462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6500" kern="1200" dirty="0"/>
        </a:p>
      </dsp:txBody>
      <dsp:txXfrm>
        <a:off x="0" y="0"/>
        <a:ext cx="467162" cy="2462978"/>
      </dsp:txXfrm>
    </dsp:sp>
    <dsp:sp modelId="{0B6ECCDF-AB60-43EE-B720-517D1DF89E28}">
      <dsp:nvSpPr>
        <dsp:cNvPr id="0" name=""/>
        <dsp:cNvSpPr/>
      </dsp:nvSpPr>
      <dsp:spPr>
        <a:xfrm>
          <a:off x="502200" y="38484"/>
          <a:ext cx="1833613" cy="769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Stalno praćenje i procjena</a:t>
          </a:r>
        </a:p>
      </dsp:txBody>
      <dsp:txXfrm>
        <a:off x="502200" y="38484"/>
        <a:ext cx="1833613" cy="769680"/>
      </dsp:txXfrm>
    </dsp:sp>
    <dsp:sp modelId="{D13A3085-471B-4296-9739-C564CC5636F4}">
      <dsp:nvSpPr>
        <dsp:cNvPr id="0" name=""/>
        <dsp:cNvSpPr/>
      </dsp:nvSpPr>
      <dsp:spPr>
        <a:xfrm>
          <a:off x="467162" y="808164"/>
          <a:ext cx="186865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2A0589-E691-4DDD-9513-D2D593DAE161}">
      <dsp:nvSpPr>
        <dsp:cNvPr id="0" name=""/>
        <dsp:cNvSpPr/>
      </dsp:nvSpPr>
      <dsp:spPr>
        <a:xfrm>
          <a:off x="502200" y="846648"/>
          <a:ext cx="1833613" cy="769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Unutarnja revizija</a:t>
          </a:r>
        </a:p>
      </dsp:txBody>
      <dsp:txXfrm>
        <a:off x="502200" y="846648"/>
        <a:ext cx="1833613" cy="769680"/>
      </dsp:txXfrm>
    </dsp:sp>
    <dsp:sp modelId="{C22D867E-AAFB-4532-A22A-0353082E2C2E}">
      <dsp:nvSpPr>
        <dsp:cNvPr id="0" name=""/>
        <dsp:cNvSpPr/>
      </dsp:nvSpPr>
      <dsp:spPr>
        <a:xfrm>
          <a:off x="467162" y="1616329"/>
          <a:ext cx="186865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19FB9-C37D-49AB-B944-BB19767E3E73}">
      <dsp:nvSpPr>
        <dsp:cNvPr id="0" name=""/>
        <dsp:cNvSpPr/>
      </dsp:nvSpPr>
      <dsp:spPr>
        <a:xfrm>
          <a:off x="502200" y="1654813"/>
          <a:ext cx="1833613" cy="769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Provedba preporuka vanjske revizije</a:t>
          </a:r>
        </a:p>
      </dsp:txBody>
      <dsp:txXfrm>
        <a:off x="502200" y="1654813"/>
        <a:ext cx="1833613" cy="769680"/>
      </dsp:txXfrm>
    </dsp:sp>
    <dsp:sp modelId="{B8A6CDBD-30B4-4BE9-97AF-1FA3728FED81}">
      <dsp:nvSpPr>
        <dsp:cNvPr id="0" name=""/>
        <dsp:cNvSpPr/>
      </dsp:nvSpPr>
      <dsp:spPr>
        <a:xfrm>
          <a:off x="467162" y="2424493"/>
          <a:ext cx="186865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B41F1-7112-41FA-97EF-525BBBC9B567}">
      <dsp:nvSpPr>
        <dsp:cNvPr id="0" name=""/>
        <dsp:cNvSpPr/>
      </dsp:nvSpPr>
      <dsp:spPr>
        <a:xfrm>
          <a:off x="1706" y="0"/>
          <a:ext cx="2655093" cy="541866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solidFill>
                <a:schemeClr val="tx1"/>
              </a:solidFill>
            </a:rPr>
            <a:t>- i</a:t>
          </a:r>
          <a:r>
            <a:rPr lang="hr-HR" sz="1400" b="1" kern="1200" dirty="0">
              <a:solidFill>
                <a:schemeClr val="tx1"/>
              </a:solidFill>
            </a:rPr>
            <a:t>zrada i provedba strateških i drugih planova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usklađenost planova s proračunom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definiranje ovlasti i odgovornosti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sustav izvještavanja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praćenje rizika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uspostava kontrola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praćenje i procjena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suradnja s institucijama iz nadležnosti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100" kern="1200" dirty="0"/>
        </a:p>
      </dsp:txBody>
      <dsp:txXfrm>
        <a:off x="1706" y="2167466"/>
        <a:ext cx="2655093" cy="2167466"/>
      </dsp:txXfrm>
    </dsp:sp>
    <dsp:sp modelId="{0BA4BDD3-DC48-44D1-B2B3-A8D01282491A}">
      <dsp:nvSpPr>
        <dsp:cNvPr id="0" name=""/>
        <dsp:cNvSpPr/>
      </dsp:nvSpPr>
      <dsp:spPr>
        <a:xfrm flipH="1">
          <a:off x="1156318" y="973203"/>
          <a:ext cx="345870" cy="50824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B6CFF-E25B-4583-81A6-4E48154FD335}">
      <dsp:nvSpPr>
        <dsp:cNvPr id="0" name=""/>
        <dsp:cNvSpPr/>
      </dsp:nvSpPr>
      <dsp:spPr>
        <a:xfrm>
          <a:off x="2618328" y="0"/>
          <a:ext cx="2655093" cy="541866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utvrđivanje ciljeva i pokazatelja uspješnosti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realizacija ciljeva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upravljanje rizicima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praćenje i vrednovanje postignutih rezultata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razvoj i uvođenje kontrola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stalno praćenje sustava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kern="1200" dirty="0">
            <a:solidFill>
              <a:schemeClr val="tx1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kern="1200" dirty="0">
            <a:solidFill>
              <a:schemeClr val="tx1"/>
            </a:solidFill>
          </a:endParaRPr>
        </a:p>
      </dsp:txBody>
      <dsp:txXfrm>
        <a:off x="2618328" y="2167466"/>
        <a:ext cx="2655093" cy="2167466"/>
      </dsp:txXfrm>
    </dsp:sp>
    <dsp:sp modelId="{4C0633C1-E16D-46A6-A77C-36FBC07E9982}">
      <dsp:nvSpPr>
        <dsp:cNvPr id="0" name=""/>
        <dsp:cNvSpPr/>
      </dsp:nvSpPr>
      <dsp:spPr>
        <a:xfrm flipH="1" flipV="1">
          <a:off x="4016246" y="1204466"/>
          <a:ext cx="95507" cy="457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91223E-78D0-4D9D-9E35-2D8AAB3BECB6}">
      <dsp:nvSpPr>
        <dsp:cNvPr id="0" name=""/>
        <dsp:cNvSpPr/>
      </dsp:nvSpPr>
      <dsp:spPr>
        <a:xfrm>
          <a:off x="5459543" y="0"/>
          <a:ext cx="2655093" cy="541866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izrada prijedloga internih akata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praćenje provedbe internih akata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razvoj i vođenje računovodstvenog sustava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pružanje savjeta i potpore rukovoditeljima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1"/>
              </a:solidFill>
            </a:rPr>
            <a:t>- koordinacija provođenja samoprocjene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kern="1200" dirty="0">
            <a:solidFill>
              <a:schemeClr val="tx1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kern="1200" dirty="0">
            <a:solidFill>
              <a:schemeClr val="tx1"/>
            </a:solidFill>
          </a:endParaRPr>
        </a:p>
      </dsp:txBody>
      <dsp:txXfrm>
        <a:off x="5459543" y="2167466"/>
        <a:ext cx="2655093" cy="2167466"/>
      </dsp:txXfrm>
    </dsp:sp>
    <dsp:sp modelId="{8C6406E2-F3BA-4E3D-8E88-108DB4993700}">
      <dsp:nvSpPr>
        <dsp:cNvPr id="0" name=""/>
        <dsp:cNvSpPr/>
      </dsp:nvSpPr>
      <dsp:spPr>
        <a:xfrm>
          <a:off x="6769948" y="1128852"/>
          <a:ext cx="57596" cy="1969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AD52D-7869-41E7-8127-EFC454F97582}">
      <dsp:nvSpPr>
        <dsp:cNvPr id="0" name=""/>
        <dsp:cNvSpPr/>
      </dsp:nvSpPr>
      <dsp:spPr>
        <a:xfrm flipV="1">
          <a:off x="2393057" y="5136378"/>
          <a:ext cx="447693" cy="7033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41D60-D328-44D2-BFC9-B58EADF688C6}">
      <dsp:nvSpPr>
        <dsp:cNvPr id="0" name=""/>
        <dsp:cNvSpPr/>
      </dsp:nvSpPr>
      <dsp:spPr>
        <a:xfrm>
          <a:off x="2791203" y="0"/>
          <a:ext cx="4051882" cy="4051882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AE148-B673-43D6-B7F5-E2D25631F65C}">
      <dsp:nvSpPr>
        <dsp:cNvPr id="0" name=""/>
        <dsp:cNvSpPr/>
      </dsp:nvSpPr>
      <dsp:spPr>
        <a:xfrm>
          <a:off x="3633510" y="1712383"/>
          <a:ext cx="2512387" cy="959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b) Praćenje provedbe preporuka</a:t>
          </a:r>
        </a:p>
      </dsp:txBody>
      <dsp:txXfrm>
        <a:off x="3680332" y="1759205"/>
        <a:ext cx="2418743" cy="865512"/>
      </dsp:txXfrm>
    </dsp:sp>
    <dsp:sp modelId="{F507BFBF-11EF-4B47-9D77-C02211D797E6}">
      <dsp:nvSpPr>
        <dsp:cNvPr id="0" name=""/>
        <dsp:cNvSpPr/>
      </dsp:nvSpPr>
      <dsp:spPr>
        <a:xfrm>
          <a:off x="3463358" y="2977146"/>
          <a:ext cx="2852691" cy="959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a) Uspostava baze preporuka </a:t>
          </a:r>
        </a:p>
      </dsp:txBody>
      <dsp:txXfrm>
        <a:off x="3510180" y="3023968"/>
        <a:ext cx="2759047" cy="865512"/>
      </dsp:txXfrm>
    </dsp:sp>
    <dsp:sp modelId="{48AD5446-17F8-4262-836E-0BE55DEBA990}">
      <dsp:nvSpPr>
        <dsp:cNvPr id="0" name=""/>
        <dsp:cNvSpPr/>
      </dsp:nvSpPr>
      <dsp:spPr>
        <a:xfrm>
          <a:off x="3525158" y="410050"/>
          <a:ext cx="2523080" cy="959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c) Praćenje financijskih učinaka provedbe preporuka</a:t>
          </a:r>
        </a:p>
      </dsp:txBody>
      <dsp:txXfrm>
        <a:off x="3571980" y="456872"/>
        <a:ext cx="2429436" cy="865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CF6EA-BCE3-49E4-8CCA-A53A06D32F0D}" type="datetimeFigureOut">
              <a:rPr lang="hr-HR" smtClean="0"/>
              <a:pPr/>
              <a:t>20.4.2022.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2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5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C6CA8-57F3-451D-B622-76BBC9735F86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4304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2B9FE-7022-4CDB-BA29-A7D55429402C}" type="datetimeFigureOut">
              <a:rPr lang="hr-HR" smtClean="0"/>
              <a:pPr/>
              <a:t>20.4.2022.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100" y="4748215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2" y="9371015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BFDAA-56A2-44F9-B3BC-A5E5263C76B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2919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 dirty="0"/>
          </a:p>
        </p:txBody>
      </p:sp>
      <p:sp>
        <p:nvSpPr>
          <p:cNvPr id="45060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09F458F-727A-4F23-B363-E8C1443C30C6}" type="slidenum">
              <a:rPr lang="hr-HR" altLang="sr-Latn-R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hr-HR" altLang="sr-Latn-R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906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 dirty="0"/>
          </a:p>
        </p:txBody>
      </p:sp>
      <p:sp>
        <p:nvSpPr>
          <p:cNvPr id="4813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4A4AF2-0E12-4ABB-AC8E-03C783DE1780}" type="slidenum">
              <a:rPr lang="hr-HR" altLang="sr-Latn-RS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hr-HR" altLang="sr-Latn-R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41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 dirty="0"/>
          </a:p>
        </p:txBody>
      </p:sp>
      <p:sp>
        <p:nvSpPr>
          <p:cNvPr id="4813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4A4AF2-0E12-4ABB-AC8E-03C783DE1780}" type="slidenum">
              <a:rPr lang="hr-HR" altLang="sr-Latn-RS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30</a:t>
            </a:fld>
            <a:endParaRPr lang="hr-HR" altLang="sr-Latn-R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4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38995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8666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010651" y="274639"/>
            <a:ext cx="2897716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15384" y="274639"/>
            <a:ext cx="8492067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601412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315385" y="274639"/>
            <a:ext cx="11592983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74077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06380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51239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259328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968048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812716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71970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36105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2411158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255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579863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536824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8325475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010651" y="274639"/>
            <a:ext cx="2897716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15384" y="274639"/>
            <a:ext cx="8492067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855307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315385" y="274639"/>
            <a:ext cx="11592983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575520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2370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11358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315385" y="1577975"/>
            <a:ext cx="5693833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12418" y="1577975"/>
            <a:ext cx="5695949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761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99781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25735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51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78010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5413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385" y="1577975"/>
            <a:ext cx="11592983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10128251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346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385" y="1577975"/>
            <a:ext cx="11592983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10128251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102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97410" y="1599301"/>
            <a:ext cx="11235350" cy="502578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br>
              <a:rPr lang="hr-HR" altLang="sr-Latn-RS" sz="27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hr-HR" altLang="sr-Latn-RS" sz="3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Provedba preporuka</a:t>
            </a:r>
            <a:br>
              <a:rPr kumimoji="0" lang="hr-HR" altLang="sr-Latn-RS" sz="3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hr-HR" altLang="sr-Latn-RS" sz="3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unutarnje revizije </a:t>
            </a:r>
            <a:r>
              <a:rPr kumimoji="0" lang="hr-HR" altLang="sr-Latn-RS" sz="3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nakon provedene revizije</a:t>
            </a:r>
            <a:br>
              <a:rPr lang="hr-HR" altLang="sr-Latn-RS" sz="4000" b="1" dirty="0">
                <a:latin typeface="Calibri" panose="020F0502020204030204" pitchFamily="34" charset="0"/>
              </a:rPr>
            </a:br>
            <a:r>
              <a:rPr lang="hr-HR" altLang="sr-Latn-RS" sz="2400" b="1" dirty="0">
                <a:latin typeface="Calibri" panose="020F0502020204030204" pitchFamily="34" charset="0"/>
              </a:rPr>
              <a:t>Županijsko savjetovanje</a:t>
            </a:r>
            <a:br>
              <a:rPr lang="hr-HR" altLang="sr-Latn-RS" sz="2400" b="1" dirty="0">
                <a:latin typeface="Calibri" panose="020F0502020204030204" pitchFamily="34" charset="0"/>
              </a:rPr>
            </a:br>
            <a:r>
              <a:rPr lang="hr-HR" altLang="sr-Latn-RS" sz="2400" b="1" dirty="0">
                <a:latin typeface="Calibri" panose="020F0502020204030204" pitchFamily="34" charset="0"/>
              </a:rPr>
              <a:t>Sveti Martin na Muri</a:t>
            </a:r>
            <a:br>
              <a:rPr lang="hr-HR" altLang="sr-Latn-RS" sz="2400" b="1" dirty="0">
                <a:latin typeface="Calibri" panose="020F0502020204030204" pitchFamily="34" charset="0"/>
              </a:rPr>
            </a:br>
            <a:r>
              <a:rPr lang="hr-HR" altLang="sr-Latn-RS" sz="2400" b="1" dirty="0">
                <a:latin typeface="Calibri" panose="020F0502020204030204" pitchFamily="34" charset="0"/>
              </a:rPr>
              <a:t>21.04.-22.04.2022.</a:t>
            </a:r>
            <a:br>
              <a:rPr lang="hr-HR" altLang="sr-Latn-RS" sz="2400" b="1" dirty="0">
                <a:latin typeface="Calibri" panose="020F0502020204030204" pitchFamily="34" charset="0"/>
              </a:rPr>
            </a:br>
            <a:r>
              <a:rPr lang="hr-HR" altLang="sr-Latn-RS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br>
              <a:rPr lang="hr-HR" altLang="sr-Latn-RS" sz="3800" b="1" i="1" dirty="0">
                <a:latin typeface="Calibri" panose="020F0502020204030204" pitchFamily="34" charset="0"/>
              </a:rPr>
            </a:br>
            <a:r>
              <a:rPr lang="hr-HR" altLang="sr-Latn-RS" sz="3800" b="1" i="1" dirty="0">
                <a:latin typeface="Calibri" panose="020F0502020204030204" pitchFamily="34" charset="0"/>
              </a:rPr>
              <a:t>                  		</a:t>
            </a:r>
            <a:br>
              <a:rPr lang="hr-HR" altLang="sr-Latn-RS" sz="1400" b="1" i="1" dirty="0">
                <a:latin typeface="Calibri" panose="020F0502020204030204" pitchFamily="34" charset="0"/>
              </a:rPr>
            </a:br>
            <a:r>
              <a:rPr lang="hr-HR" altLang="sr-Latn-RS" sz="1400" b="1" i="1" dirty="0">
                <a:latin typeface="Calibri" panose="020F0502020204030204" pitchFamily="34" charset="0"/>
              </a:rPr>
              <a:t>                                                               </a:t>
            </a:r>
            <a:r>
              <a:rPr lang="hr-HR" altLang="sr-Latn-RS" sz="3800" b="1" i="1" dirty="0">
                <a:latin typeface="Calibri" panose="020F0502020204030204" pitchFamily="34" charset="0"/>
              </a:rPr>
              <a:t>		</a:t>
            </a:r>
            <a:r>
              <a:rPr lang="hr-HR" altLang="sr-Latn-RS" sz="1800" b="1" i="1" dirty="0">
                <a:latin typeface="Calibri" panose="020F0502020204030204" pitchFamily="34" charset="0"/>
              </a:rPr>
              <a:t>Služba za unutarnju reviziju Krapinsko-zagorske županije</a:t>
            </a:r>
            <a:br>
              <a:rPr lang="hr-HR" altLang="sr-Latn-RS" sz="1800" b="1" i="1" dirty="0">
                <a:latin typeface="Calibri" panose="020F0502020204030204" pitchFamily="34" charset="0"/>
              </a:rPr>
            </a:br>
            <a:r>
              <a:rPr lang="hr-HR" altLang="sr-Latn-RS" sz="1800" b="1" i="1" dirty="0">
                <a:latin typeface="Calibri" panose="020F0502020204030204" pitchFamily="34" charset="0"/>
              </a:rPr>
              <a:t>                           Pročelnica: Ivanka Znika, </a:t>
            </a:r>
            <a:r>
              <a:rPr lang="hr-HR" altLang="sr-Latn-RS" sz="1800" b="1" i="1" dirty="0" err="1">
                <a:latin typeface="Calibri" panose="020F0502020204030204" pitchFamily="34" charset="0"/>
              </a:rPr>
              <a:t>dipl.oec</a:t>
            </a:r>
            <a:r>
              <a:rPr lang="hr-HR" altLang="sr-Latn-RS" sz="1800" b="1" i="1" dirty="0">
                <a:latin typeface="Calibri" panose="020F0502020204030204" pitchFamily="34" charset="0"/>
              </a:rPr>
              <a:t>.</a:t>
            </a:r>
            <a:br>
              <a:rPr lang="hr-HR" altLang="sr-Latn-RS" sz="3800" b="1" i="1" dirty="0">
                <a:latin typeface="Calibri" panose="020F0502020204030204" pitchFamily="34" charset="0"/>
              </a:rPr>
            </a:br>
            <a:r>
              <a:rPr lang="hr-HR" altLang="sr-Latn-RS" sz="3800" b="1" i="1" dirty="0">
                <a:latin typeface="Calibri" panose="020F0502020204030204" pitchFamily="34" charset="0"/>
              </a:rPr>
              <a:t>								</a:t>
            </a:r>
            <a:r>
              <a:rPr lang="hr-HR" altLang="sr-Latn-RS" sz="1600" i="1" dirty="0">
                <a:latin typeface="Calibri" panose="020F0502020204030204" pitchFamily="34" charset="0"/>
              </a:rPr>
              <a:t>                                                                                                                                			 </a:t>
            </a:r>
            <a:br>
              <a:rPr lang="hr-HR" altLang="sr-Latn-RS" sz="3800" b="1" i="1" dirty="0">
                <a:latin typeface="Calibri" panose="020F0502020204030204" pitchFamily="34" charset="0"/>
              </a:rPr>
            </a:br>
            <a:br>
              <a:rPr lang="hr-HR" altLang="sr-Latn-RS" sz="3800" b="1" i="1" dirty="0">
                <a:latin typeface="Calibri" panose="020F0502020204030204" pitchFamily="34" charset="0"/>
              </a:rPr>
            </a:br>
            <a:br>
              <a:rPr lang="hr-HR" altLang="sr-Latn-RS" sz="3800" b="1" i="1" dirty="0">
                <a:latin typeface="Times New Roman" panose="02020603050405020304" pitchFamily="18" charset="0"/>
              </a:rPr>
            </a:br>
            <a:endParaRPr lang="hr-HR" altLang="sr-Latn-RS" sz="38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81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7794E0-849A-46D3-A9E9-04EE635D4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445" y="1159388"/>
            <a:ext cx="10972800" cy="1143000"/>
          </a:xfrm>
        </p:spPr>
        <p:txBody>
          <a:bodyPr/>
          <a:lstStyle/>
          <a:p>
            <a:r>
              <a:rPr lang="hr-HR" sz="2900" b="1" u="sng" dirty="0"/>
              <a:t>3. Provedba preporuka: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0CCDE9AE-E59A-41D7-9676-4909E713E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722356"/>
              </p:ext>
            </p:extLst>
          </p:nvPr>
        </p:nvGraphicFramePr>
        <p:xfrm>
          <a:off x="750054" y="2251607"/>
          <a:ext cx="10565599" cy="4617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jagram 6">
            <a:extLst>
              <a:ext uri="{FF2B5EF4-FFF2-40B4-BE49-F238E27FC236}">
                <a16:creationId xmlns:a16="http://schemas.microsoft.com/office/drawing/2014/main" id="{97A2B550-D9EA-41C0-87B0-113DEAF1B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919797"/>
              </p:ext>
            </p:extLst>
          </p:nvPr>
        </p:nvGraphicFramePr>
        <p:xfrm>
          <a:off x="750054" y="2006017"/>
          <a:ext cx="10227244" cy="4051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1776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0689784-6648-4903-BA33-F1101C6AC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u="sng" dirty="0"/>
              <a:t>a) Uspostava baze preporuka:</a:t>
            </a:r>
          </a:p>
          <a:p>
            <a:pPr marL="0" indent="0">
              <a:buNone/>
            </a:pPr>
            <a:endParaRPr lang="hr-HR" i="1" dirty="0"/>
          </a:p>
          <a:p>
            <a:pPr>
              <a:buFontTx/>
              <a:buChar char="-"/>
            </a:pPr>
            <a:r>
              <a:rPr lang="hr-HR" sz="2400" dirty="0"/>
              <a:t>U obliku pomoćnih tablica koje se vode ručno</a:t>
            </a:r>
          </a:p>
          <a:p>
            <a:pPr>
              <a:buFontTx/>
              <a:buChar char="-"/>
            </a:pPr>
            <a:endParaRPr lang="hr-HR" sz="2400" dirty="0"/>
          </a:p>
          <a:p>
            <a:pPr>
              <a:buFontTx/>
              <a:buChar char="-"/>
            </a:pPr>
            <a:r>
              <a:rPr lang="hr-HR" sz="2400" dirty="0"/>
              <a:t>Integrirani računalni program</a:t>
            </a:r>
          </a:p>
          <a:p>
            <a:pPr marL="0" indent="0" algn="r">
              <a:buNone/>
            </a:pPr>
            <a:endParaRPr lang="hr-HR" i="1" dirty="0"/>
          </a:p>
          <a:p>
            <a:pPr>
              <a:buFontTx/>
              <a:buChar char="-"/>
            </a:pP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1466771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C5E01DE-F6F0-4D66-B585-4D534A16C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Elementi baze podataka:</a:t>
            </a:r>
          </a:p>
          <a:p>
            <a:pPr marL="0" indent="0">
              <a:buNone/>
            </a:pPr>
            <a:endParaRPr lang="hr-HR" dirty="0"/>
          </a:p>
          <a:p>
            <a:pPr>
              <a:buFontTx/>
              <a:buChar char="-"/>
            </a:pPr>
            <a:r>
              <a:rPr lang="hr-HR" sz="2400" dirty="0"/>
              <a:t>Oznaka revizije</a:t>
            </a:r>
          </a:p>
          <a:p>
            <a:pPr>
              <a:buFontTx/>
              <a:buChar char="-"/>
            </a:pPr>
            <a:r>
              <a:rPr lang="hr-HR" sz="2400" dirty="0"/>
              <a:t>Preporuke</a:t>
            </a:r>
          </a:p>
          <a:p>
            <a:pPr>
              <a:buFontTx/>
              <a:buChar char="-"/>
            </a:pPr>
            <a:r>
              <a:rPr lang="hr-HR" sz="2400" dirty="0"/>
              <a:t>Aktivnosti za provedbu preporuka</a:t>
            </a:r>
          </a:p>
          <a:p>
            <a:pPr>
              <a:buFontTx/>
              <a:buChar char="-"/>
            </a:pPr>
            <a:r>
              <a:rPr lang="hr-HR" sz="2400" dirty="0"/>
              <a:t>Rok za provedbu</a:t>
            </a:r>
          </a:p>
          <a:p>
            <a:pPr>
              <a:buFontTx/>
              <a:buChar char="-"/>
            </a:pPr>
            <a:r>
              <a:rPr lang="hr-HR" sz="2400" dirty="0"/>
              <a:t>Odgovorna osoba za provedbu/ustrojstvena jedinica</a:t>
            </a:r>
          </a:p>
          <a:p>
            <a:pPr>
              <a:buFontTx/>
              <a:buChar char="-"/>
            </a:pPr>
            <a:r>
              <a:rPr lang="hr-HR" sz="2400" dirty="0"/>
              <a:t>Status provedbe</a:t>
            </a:r>
          </a:p>
          <a:p>
            <a:pPr>
              <a:buFontTx/>
              <a:buChar char="-"/>
            </a:pPr>
            <a:r>
              <a:rPr lang="hr-HR" sz="2400" dirty="0"/>
              <a:t>Razlozi kašnjenja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02942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0E26A9-7C06-49D9-93F0-AB812F001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u="sng" dirty="0"/>
              <a:t>b) Praćenje provedbe preporuka:</a:t>
            </a:r>
          </a:p>
          <a:p>
            <a:pPr marL="0" indent="0" algn="just">
              <a:buNone/>
            </a:pPr>
            <a:endParaRPr lang="hr-HR" u="sng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provode li se aktivnosti za provedbu preporuka u skladu s rokovima utvrđenim u Planu djelovanja (Obrazac C-500)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ako dolazi do kašnjenja u provedbi preporuka, poduzimanje mjera sukladno članku 35. Zakona o sustavu unutarnjih kontrola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prikupljanje informacija za potrebe izrade mišljenja o sustavu unutarnjih kontrola u okviru Izjave o fiskalnoj odgovornosti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prikupljanje informacija za potrebe procjene rizika za izradu strateških i godišnjih planova unutarnje revizije</a:t>
            </a:r>
          </a:p>
        </p:txBody>
      </p:sp>
    </p:spTree>
    <p:extLst>
      <p:ext uri="{BB962C8B-B14F-4D97-AF65-F5344CB8AC3E}">
        <p14:creationId xmlns:p14="http://schemas.microsoft.com/office/powerpoint/2010/main" val="514452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23A5F0-17E5-46E5-9162-66CD98B7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1215957"/>
            <a:ext cx="11592983" cy="5448368"/>
          </a:xfrm>
        </p:spPr>
        <p:txBody>
          <a:bodyPr/>
          <a:lstStyle/>
          <a:p>
            <a:pPr marL="0" indent="0" algn="just">
              <a:buNone/>
            </a:pPr>
            <a:r>
              <a:rPr lang="hr-HR" sz="2800" dirty="0"/>
              <a:t>Provode li se aktivnosti za provedbu preporuka u skladu s </a:t>
            </a:r>
          </a:p>
          <a:p>
            <a:pPr marL="0" indent="0" algn="just">
              <a:buNone/>
            </a:pPr>
            <a:r>
              <a:rPr lang="hr-HR" sz="2800" dirty="0"/>
              <a:t>rokovima utvrđenim u Planu djelovanja (Obrazac C-500)</a:t>
            </a:r>
          </a:p>
          <a:p>
            <a:pPr marL="0" indent="0" algn="just">
              <a:buNone/>
            </a:pPr>
            <a:endParaRPr lang="hr-HR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Po završetku testiranja izrađuje se Nacrt revizijskog izvješća s iskazanim mišljenjem te danim preporukama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Na završnom sastanku usuglašava se Nacrt revizijskog izvješća te se prihvaćaju ili ne dane preporuke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313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C03B72-5916-4E3C-87AC-F27B8F65B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08" y="1178478"/>
            <a:ext cx="11592983" cy="5275587"/>
          </a:xfrm>
        </p:spPr>
        <p:txBody>
          <a:bodyPr/>
          <a:lstStyle/>
          <a:p>
            <a:pPr marL="0" indent="0" algn="just">
              <a:buNone/>
            </a:pPr>
            <a:r>
              <a:rPr lang="hr-HR" sz="2400" dirty="0"/>
              <a:t>Revizijsko mišljenje može biti: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Zadovoljavajuće (pozitivno)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Zadovoljavajuće uz stanovite nedostatke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Nezadovoljavajuće (negativno)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hr-HR" sz="2400" dirty="0"/>
          </a:p>
          <a:p>
            <a:pPr marL="0" indent="0" algn="just">
              <a:buNone/>
            </a:pPr>
            <a:r>
              <a:rPr lang="hr-HR" sz="2400" dirty="0"/>
              <a:t>Mišljenje se donosi o funkcioniranju sustava unutarnjih kontrola u revidiranom području/procesu/aktivnosti na temelju zaključaka izvedenih u revizijskim nalazima.</a:t>
            </a:r>
          </a:p>
          <a:p>
            <a:pPr marL="0" indent="0" algn="just">
              <a:buNone/>
            </a:pPr>
            <a:endParaRPr lang="hr-HR" sz="2400" dirty="0"/>
          </a:p>
          <a:p>
            <a:pPr marL="0" indent="0" algn="just">
              <a:buNone/>
            </a:pPr>
            <a:r>
              <a:rPr lang="hr-HR" sz="2400" dirty="0"/>
              <a:t>Preporuke predstavljaju prijedlog unutarnjeg revizora za korekciju stanja i za otklanjanje uzroka nedostataka, slabosti i problema. </a:t>
            </a:r>
          </a:p>
          <a:p>
            <a:pPr marL="0" indent="0" algn="just">
              <a:buNone/>
            </a:pPr>
            <a:endParaRPr lang="hr-HR" sz="2400" dirty="0"/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DBF8A227-E318-4127-83F1-D274F2C2E948}"/>
              </a:ext>
            </a:extLst>
          </p:cNvPr>
          <p:cNvSpPr/>
          <p:nvPr/>
        </p:nvSpPr>
        <p:spPr>
          <a:xfrm>
            <a:off x="7759083" y="5521911"/>
            <a:ext cx="3133818" cy="78123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BROJ PREPORUKA? 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94BEFF85-3E9A-43A4-AF9F-1F5511DB30F7}"/>
              </a:ext>
            </a:extLst>
          </p:cNvPr>
          <p:cNvSpPr/>
          <p:nvPr/>
        </p:nvSpPr>
        <p:spPr>
          <a:xfrm>
            <a:off x="1299099" y="5521911"/>
            <a:ext cx="2598198" cy="78123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VEZA PREPORUKE I RIZIKA</a:t>
            </a:r>
          </a:p>
        </p:txBody>
      </p:sp>
    </p:spTree>
    <p:extLst>
      <p:ext uri="{BB962C8B-B14F-4D97-AF65-F5344CB8AC3E}">
        <p14:creationId xmlns:p14="http://schemas.microsoft.com/office/powerpoint/2010/main" val="1275983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D8DC276-D3A4-48F3-8C0A-897C87536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Po prihvaćanju preporuka revidirani subjekt izrađuje Plan djelovanja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Izrada Konačnog revizijskog izvješća s Planom djelovanja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Revizija je završena kada su preporuke implementirane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hr-HR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hr-HR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hr-HR" sz="2400" dirty="0"/>
          </a:p>
          <a:p>
            <a:pPr algn="r">
              <a:buFont typeface="Wingdings" panose="05000000000000000000" pitchFamily="2" charset="2"/>
              <a:buChar char="Ø"/>
            </a:pPr>
            <a:r>
              <a:rPr lang="hr-HR" sz="2400" u="sng" dirty="0">
                <a:solidFill>
                  <a:srgbClr val="002060"/>
                </a:solidFill>
              </a:rPr>
              <a:t>Neprihvaćene preporuke</a:t>
            </a:r>
            <a:r>
              <a:rPr lang="hr-HR" sz="2400" dirty="0">
                <a:solidFill>
                  <a:srgbClr val="002060"/>
                </a:solidFill>
              </a:rPr>
              <a:t>?</a:t>
            </a:r>
          </a:p>
          <a:p>
            <a:pPr algn="r"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Preispitivanje utvrđenih revizijskih nalaza</a:t>
            </a:r>
          </a:p>
          <a:p>
            <a:pPr algn="r">
              <a:buFont typeface="Wingdings" panose="05000000000000000000" pitchFamily="2" charset="2"/>
              <a:buChar char="Ø"/>
            </a:pPr>
            <a:r>
              <a:rPr lang="hr-HR" sz="2400" dirty="0">
                <a:solidFill>
                  <a:srgbClr val="002060"/>
                </a:solidFill>
              </a:rPr>
              <a:t>usuglašavanja s revidiranim subjektom </a:t>
            </a:r>
          </a:p>
          <a:p>
            <a:pPr algn="r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FF0000"/>
                </a:solidFill>
              </a:rPr>
              <a:t>Pisano očitovanje revidiranog subjekta – sastavni dio je 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rgbClr val="FF0000"/>
                </a:solidFill>
              </a:rPr>
              <a:t>Konačnog revizijskog izvješća </a:t>
            </a:r>
          </a:p>
          <a:p>
            <a:pPr algn="r">
              <a:buFont typeface="Wingdings" panose="05000000000000000000" pitchFamily="2" charset="2"/>
              <a:buChar char="Ø"/>
            </a:pP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70501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48A0C1-6123-40BF-A899-DB80888A0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dirty="0"/>
              <a:t>Praćenje provedbe preporuka</a:t>
            </a:r>
          </a:p>
          <a:p>
            <a:pPr marL="0" indent="0" algn="just">
              <a:buNone/>
            </a:pPr>
            <a:endParaRPr lang="hr-HR" dirty="0"/>
          </a:p>
          <a:p>
            <a:pPr algn="just">
              <a:buFontTx/>
              <a:buChar char="-"/>
            </a:pPr>
            <a:r>
              <a:rPr lang="hr-HR" sz="2400" dirty="0"/>
              <a:t>Revidirani subjekt po implementaciji preporuke dostavlja reviziji dokaze o istome</a:t>
            </a:r>
          </a:p>
          <a:p>
            <a:pPr algn="just">
              <a:buFontTx/>
              <a:buChar char="-"/>
            </a:pPr>
            <a:r>
              <a:rPr lang="hr-HR" sz="2400" dirty="0"/>
              <a:t>Revizija traži od revidiranog subjekta najmanje jednom godišnje status po prihvaćenim preporukama – provedeno/neprovedeno, dokazi o provedbi, očitovanja o neprovođenju, zahtjev za produljenje roka provedbe preporuke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3340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0A18CFF-76C0-4124-AEFB-B7540FD32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Produženje roka provedbe preporuka:</a:t>
            </a:r>
          </a:p>
          <a:p>
            <a:pPr marL="0" indent="0">
              <a:buNone/>
            </a:pPr>
            <a:endParaRPr lang="hr-HR" dirty="0"/>
          </a:p>
          <a:p>
            <a:pPr marL="514350" indent="-514350">
              <a:buAutoNum type="arabicPeriod"/>
            </a:pPr>
            <a:r>
              <a:rPr lang="hr-HR" sz="2400" dirty="0"/>
              <a:t>Opravdani razlog za produženje roka provedbe</a:t>
            </a:r>
          </a:p>
          <a:p>
            <a:pPr marL="514350" indent="-514350">
              <a:buAutoNum type="arabicPeriod"/>
            </a:pPr>
            <a:r>
              <a:rPr lang="hr-HR" sz="2400" dirty="0"/>
              <a:t>Moguće samo jednom produžiti rok provedbe preporuke</a:t>
            </a:r>
          </a:p>
          <a:p>
            <a:pPr marL="514350" indent="-514350">
              <a:buAutoNum type="arabicPeriod"/>
            </a:pPr>
            <a:r>
              <a:rPr lang="hr-HR" sz="2400" dirty="0"/>
              <a:t>Odobrenje produženja roka provedbe preporuke ili odluku o neprovođenju preporuke treba odobriti čelnik institucije</a:t>
            </a:r>
          </a:p>
          <a:p>
            <a:pPr marL="514350" indent="-514350">
              <a:buAutoNum type="arabicPeriod"/>
            </a:pPr>
            <a:endParaRPr lang="hr-HR" sz="2400" dirty="0"/>
          </a:p>
          <a:p>
            <a:pPr marL="514350" indent="-514350">
              <a:buAutoNum type="arabicPeriod"/>
            </a:pPr>
            <a:r>
              <a:rPr lang="hr-HR" sz="2400" dirty="0"/>
              <a:t>Neprovedivost preporuke – očitovanje revidiranog subjekta unutarnjoj reviziji o razlogu neprovedivosti preporuke.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5618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B007CB-79ED-42F4-82DA-F56DEC92D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1235413"/>
            <a:ext cx="11592983" cy="5428912"/>
          </a:xfrm>
        </p:spPr>
        <p:txBody>
          <a:bodyPr/>
          <a:lstStyle/>
          <a:p>
            <a:pPr marL="0" indent="0" algn="just">
              <a:buNone/>
            </a:pPr>
            <a:r>
              <a:rPr lang="hr-HR" sz="2400" dirty="0"/>
              <a:t>Ako dolazi do </a:t>
            </a:r>
            <a:r>
              <a:rPr lang="hr-HR" sz="2400" b="1" dirty="0"/>
              <a:t>kašnjenja u provedbi preporuka</a:t>
            </a:r>
            <a:r>
              <a:rPr lang="hr-HR" sz="2400" dirty="0"/>
              <a:t>, utvrditi razloge istog,  </a:t>
            </a:r>
          </a:p>
          <a:p>
            <a:pPr marL="0" indent="0" algn="just">
              <a:buNone/>
            </a:pPr>
            <a:r>
              <a:rPr lang="hr-HR" sz="2400" dirty="0"/>
              <a:t>i poduzimanje mjera sukladno članku 35. Zakona o sustavu unutarnjih kontrola: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Odgovorna osoba revidiranog subjekta obvezna je u izvješću o statusu preporuke obrazložiti zašto preporuke nisu provedene te u dogovoru s rukovoditeljem unutarnje revizije predložiti novi rok provedbe i aktivnosti (rok se može produžiti samo jednom, a o istom odluku donosi čelnik institucije)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/>
              <a:t>Neprovedive preporuke – izričito navesti te detaljno obrazložiti.</a:t>
            </a:r>
          </a:p>
          <a:p>
            <a:pPr marL="0" indent="0">
              <a:buNone/>
            </a:pPr>
            <a:endParaRPr lang="hr-HR" sz="2400" dirty="0"/>
          </a:p>
          <a:p>
            <a:pPr algn="r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2060"/>
                </a:solidFill>
              </a:rPr>
              <a:t>Odgovorna osoba institucije a na prijedlog 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rgbClr val="002060"/>
                </a:solidFill>
              </a:rPr>
              <a:t>rukovoditelja unutarnje revizije donosi odluku o 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rgbClr val="002060"/>
                </a:solidFill>
              </a:rPr>
              <a:t>neprovedivosti preporuke ili ponovnom obavljanu 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rgbClr val="002060"/>
                </a:solidFill>
              </a:rPr>
              <a:t>revizije u roku ne dužem od godinu dana od podnošenja </a:t>
            </a:r>
          </a:p>
          <a:p>
            <a:pPr marL="0" indent="0" algn="r">
              <a:buNone/>
            </a:pPr>
            <a:r>
              <a:rPr lang="hr-HR" sz="2400" dirty="0">
                <a:solidFill>
                  <a:srgbClr val="002060"/>
                </a:solidFill>
              </a:rPr>
              <a:t>izvješća  o provedivosti/neprovedivosti preporuka</a:t>
            </a:r>
          </a:p>
        </p:txBody>
      </p:sp>
    </p:spTree>
    <p:extLst>
      <p:ext uri="{BB962C8B-B14F-4D97-AF65-F5344CB8AC3E}">
        <p14:creationId xmlns:p14="http://schemas.microsoft.com/office/powerpoint/2010/main" val="326835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2AA4BA-250F-4AFB-A501-4A0551445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hr-HR" dirty="0"/>
          </a:p>
          <a:p>
            <a:pPr marL="0" indent="0" algn="just">
              <a:buNone/>
            </a:pPr>
            <a:r>
              <a:rPr lang="hr-HR" b="1" u="sng" dirty="0"/>
              <a:t>Sadržaj:</a:t>
            </a:r>
          </a:p>
          <a:p>
            <a:pPr marL="0" indent="0" algn="just">
              <a:buNone/>
            </a:pPr>
            <a:endParaRPr lang="hr-HR" b="1" dirty="0"/>
          </a:p>
          <a:p>
            <a:pPr marL="514350" indent="-514350" algn="just">
              <a:buFont typeface="+mj-lt"/>
              <a:buAutoNum type="arabicPeriod"/>
            </a:pPr>
            <a:r>
              <a:rPr lang="hr-HR" sz="2400" b="1" dirty="0"/>
              <a:t>Uvod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hr-HR" sz="2400" b="1" dirty="0"/>
              <a:t>Osvrt na regulativu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hr-HR" sz="2400" b="1" dirty="0"/>
              <a:t>Provedba preporuka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hr-HR" sz="2400" b="1" dirty="0"/>
              <a:t>Zaključno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26189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D9AE9A-CEC5-4FBE-AF8B-0B36F0637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/>
              <a:t>Praćenjem provedbe preporuka vrši se prikupljanje informacija za potrebe izrade mišljenja o sustavu unutarnjih kontrola u okviru Izjave o fiskalnoj odgovornosti te za potrebe procjene rizika za izradu strateških i godišnjih planova unutarnje revizije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8258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AC5189-4310-4178-95E0-AAE3F04F8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u="sng" dirty="0"/>
              <a:t>c) Praćenje financijskih učinaka preporuka:</a:t>
            </a:r>
          </a:p>
          <a:p>
            <a:pPr algn="just"/>
            <a:r>
              <a:rPr lang="hr-HR" sz="2400" dirty="0"/>
              <a:t>Unutarnja revizija treba pratiti i financijske učinke provedbe onih preporuka uz koje se financijski učinci mogu vezati</a:t>
            </a:r>
          </a:p>
          <a:p>
            <a:pPr algn="just"/>
            <a:r>
              <a:rPr lang="hr-HR" sz="2400" dirty="0"/>
              <a:t>Za potrebe praćenja financijskih učinaka provedbe preporuka koristi se slijedeća tablica:</a:t>
            </a:r>
          </a:p>
          <a:p>
            <a:endParaRPr lang="hr-HR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40A1C431-AD38-4424-BC22-6C6D07A0C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521214"/>
              </p:ext>
            </p:extLst>
          </p:nvPr>
        </p:nvGraphicFramePr>
        <p:xfrm>
          <a:off x="497149" y="4088765"/>
          <a:ext cx="11265767" cy="2026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0731">
                  <a:extLst>
                    <a:ext uri="{9D8B030D-6E8A-4147-A177-3AD203B41FA5}">
                      <a16:colId xmlns:a16="http://schemas.microsoft.com/office/drawing/2014/main" val="4138322547"/>
                    </a:ext>
                  </a:extLst>
                </a:gridCol>
                <a:gridCol w="1358283">
                  <a:extLst>
                    <a:ext uri="{9D8B030D-6E8A-4147-A177-3AD203B41FA5}">
                      <a16:colId xmlns:a16="http://schemas.microsoft.com/office/drawing/2014/main" val="262464721"/>
                    </a:ext>
                  </a:extLst>
                </a:gridCol>
                <a:gridCol w="1305018">
                  <a:extLst>
                    <a:ext uri="{9D8B030D-6E8A-4147-A177-3AD203B41FA5}">
                      <a16:colId xmlns:a16="http://schemas.microsoft.com/office/drawing/2014/main" val="3907204614"/>
                    </a:ext>
                  </a:extLst>
                </a:gridCol>
                <a:gridCol w="1393794">
                  <a:extLst>
                    <a:ext uri="{9D8B030D-6E8A-4147-A177-3AD203B41FA5}">
                      <a16:colId xmlns:a16="http://schemas.microsoft.com/office/drawing/2014/main" val="1787376664"/>
                    </a:ext>
                  </a:extLst>
                </a:gridCol>
                <a:gridCol w="1438182">
                  <a:extLst>
                    <a:ext uri="{9D8B030D-6E8A-4147-A177-3AD203B41FA5}">
                      <a16:colId xmlns:a16="http://schemas.microsoft.com/office/drawing/2014/main" val="1243406570"/>
                    </a:ext>
                  </a:extLst>
                </a:gridCol>
                <a:gridCol w="1358284">
                  <a:extLst>
                    <a:ext uri="{9D8B030D-6E8A-4147-A177-3AD203B41FA5}">
                      <a16:colId xmlns:a16="http://schemas.microsoft.com/office/drawing/2014/main" val="2589519771"/>
                    </a:ext>
                  </a:extLst>
                </a:gridCol>
                <a:gridCol w="2201662">
                  <a:extLst>
                    <a:ext uri="{9D8B030D-6E8A-4147-A177-3AD203B41FA5}">
                      <a16:colId xmlns:a16="http://schemas.microsoft.com/office/drawing/2014/main" val="2457499432"/>
                    </a:ext>
                  </a:extLst>
                </a:gridCol>
                <a:gridCol w="1029813">
                  <a:extLst>
                    <a:ext uri="{9D8B030D-6E8A-4147-A177-3AD203B41FA5}">
                      <a16:colId xmlns:a16="http://schemas.microsoft.com/office/drawing/2014/main" val="193446801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hr-HR" dirty="0"/>
                        <a:t>Oznaka revizije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r-HR" dirty="0"/>
                        <a:t>Preporuke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r-HR" dirty="0"/>
                        <a:t>Aktivnosti za provedbu preporuka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dirty="0"/>
                        <a:t>Financijski učinci provedenih preporuka (u kn)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947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Povećanje prihoda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Smanjenje rashoda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Povrati sredstava u proračun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Usklađivanje računovodstvenih evidencija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Ostalo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022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112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594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99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D05CCE-2389-430A-87DC-CA0FD2247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631" y="1249501"/>
            <a:ext cx="11592983" cy="5086350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Praćenje financijskih učinaka provedenih revizija 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6" name="Tablica 6">
            <a:extLst>
              <a:ext uri="{FF2B5EF4-FFF2-40B4-BE49-F238E27FC236}">
                <a16:creationId xmlns:a16="http://schemas.microsoft.com/office/drawing/2014/main" id="{D10A1AD1-328B-4BC7-980A-AC89CA6D9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682064"/>
              </p:ext>
            </p:extLst>
          </p:nvPr>
        </p:nvGraphicFramePr>
        <p:xfrm>
          <a:off x="131001" y="1814530"/>
          <a:ext cx="11907117" cy="44249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06127">
                  <a:extLst>
                    <a:ext uri="{9D8B030D-6E8A-4147-A177-3AD203B41FA5}">
                      <a16:colId xmlns:a16="http://schemas.microsoft.com/office/drawing/2014/main" val="2505208994"/>
                    </a:ext>
                  </a:extLst>
                </a:gridCol>
                <a:gridCol w="1450046">
                  <a:extLst>
                    <a:ext uri="{9D8B030D-6E8A-4147-A177-3AD203B41FA5}">
                      <a16:colId xmlns:a16="http://schemas.microsoft.com/office/drawing/2014/main" val="127370955"/>
                    </a:ext>
                  </a:extLst>
                </a:gridCol>
                <a:gridCol w="1645129">
                  <a:extLst>
                    <a:ext uri="{9D8B030D-6E8A-4147-A177-3AD203B41FA5}">
                      <a16:colId xmlns:a16="http://schemas.microsoft.com/office/drawing/2014/main" val="3592286288"/>
                    </a:ext>
                  </a:extLst>
                </a:gridCol>
                <a:gridCol w="1340528">
                  <a:extLst>
                    <a:ext uri="{9D8B030D-6E8A-4147-A177-3AD203B41FA5}">
                      <a16:colId xmlns:a16="http://schemas.microsoft.com/office/drawing/2014/main" val="3044515908"/>
                    </a:ext>
                  </a:extLst>
                </a:gridCol>
                <a:gridCol w="1491449">
                  <a:extLst>
                    <a:ext uri="{9D8B030D-6E8A-4147-A177-3AD203B41FA5}">
                      <a16:colId xmlns:a16="http://schemas.microsoft.com/office/drawing/2014/main" val="1496164001"/>
                    </a:ext>
                  </a:extLst>
                </a:gridCol>
                <a:gridCol w="1322772">
                  <a:extLst>
                    <a:ext uri="{9D8B030D-6E8A-4147-A177-3AD203B41FA5}">
                      <a16:colId xmlns:a16="http://schemas.microsoft.com/office/drawing/2014/main" val="1281251733"/>
                    </a:ext>
                  </a:extLst>
                </a:gridCol>
                <a:gridCol w="1970843">
                  <a:extLst>
                    <a:ext uri="{9D8B030D-6E8A-4147-A177-3AD203B41FA5}">
                      <a16:colId xmlns:a16="http://schemas.microsoft.com/office/drawing/2014/main" val="1590170349"/>
                    </a:ext>
                  </a:extLst>
                </a:gridCol>
                <a:gridCol w="1580223">
                  <a:extLst>
                    <a:ext uri="{9D8B030D-6E8A-4147-A177-3AD203B41FA5}">
                      <a16:colId xmlns:a16="http://schemas.microsoft.com/office/drawing/2014/main" val="1557219614"/>
                    </a:ext>
                  </a:extLst>
                </a:gridCol>
              </a:tblGrid>
              <a:tr h="413604">
                <a:tc rowSpan="2"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Oznaka revizije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Preporuke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Aktivnosti za provedbu preporuka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Financijski učinci provedenih preporuka (u kn)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583974"/>
                  </a:ext>
                </a:extLst>
              </a:tr>
              <a:tr h="815877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Povećanje prihoda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Smanjenje rashoda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Povrati sredstava u proračun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Usklađivanje računovodstvenih evidencija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Ostalo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017475"/>
                  </a:ext>
                </a:extLst>
              </a:tr>
              <a:tr h="3195516">
                <a:tc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Potpuna i pravodobna naplata naknada od koncesija, za nenaplaćena a dosp.pot. – mjere naplate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Analiza ugovora s vanjskim izvršiteljima, delegiranje poslova djelatnicima, uređenje područja obračuna i isplate naknada i dodataka zaposlenim, objedinjeni postupci nabave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Povrat neutrošenih sredstava od strane </a:t>
                      </a:r>
                      <a:r>
                        <a:rPr lang="hr-HR" sz="1400" dirty="0" err="1"/>
                        <a:t>prorač</a:t>
                      </a:r>
                      <a:r>
                        <a:rPr lang="hr-HR" sz="1400" dirty="0"/>
                        <a:t>. korisnika, neutrošena namjenska sredstva po natječajima, javnim pozivima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Potpun godišnji popis imovine, usklađenje analitičkih evidencija s glavnom knjigom, utvrđivanje ispravaka vrijednosti potraživanja,</a:t>
                      </a:r>
                    </a:p>
                    <a:p>
                      <a:pPr algn="ctr"/>
                      <a:r>
                        <a:rPr lang="hr-HR" sz="1400" dirty="0"/>
                        <a:t>evidentiranje potraživanja (izlazni računi), iskazivanje prihoda, sređivanje imovinsko-pravnih odnosa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/>
                        <a:t>Procedure i postupanja procesa poslovanja, neusklađenost općih akata s praksom i/ili zakonskim propisima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260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36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16186B-12B8-4FB3-85EF-165C67843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64" y="885825"/>
            <a:ext cx="11592983" cy="5692528"/>
          </a:xfrm>
        </p:spPr>
        <p:txBody>
          <a:bodyPr/>
          <a:lstStyle/>
          <a:p>
            <a:pPr marL="0" indent="0">
              <a:buNone/>
            </a:pPr>
            <a:endParaRPr lang="hr-HR" b="1" u="sng" dirty="0"/>
          </a:p>
          <a:p>
            <a:pPr marL="0" indent="0">
              <a:buNone/>
            </a:pPr>
            <a:r>
              <a:rPr lang="hr-HR" b="1" u="sng" dirty="0"/>
              <a:t>4. Zaključak:</a:t>
            </a:r>
          </a:p>
          <a:p>
            <a:pPr marL="0" indent="0" algn="just">
              <a:buNone/>
            </a:pPr>
            <a:endParaRPr lang="hr-HR" b="1" u="sng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b="1" dirty="0"/>
              <a:t>Izvještavanje o statusu provedenih preporuka </a:t>
            </a:r>
          </a:p>
          <a:p>
            <a:pPr marL="0" indent="0" algn="just">
              <a:buNone/>
            </a:pPr>
            <a:endParaRPr lang="hr-HR" sz="23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Mišljenje unutarnje revizije – Izjava o fiskalnoj odgovornosti,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Izvješće o financijskim učincima provedbe preporuka za potrebe Ministarstva financija,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Godišnje izvješće o izvršenju plana i programa rada Službe za unutarnju reviziju koje se dostavlja čelniku,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Izvještaj o statusu provedenih revizija, statusa preporuka po istima za potrebe čelnika.</a:t>
            </a:r>
          </a:p>
        </p:txBody>
      </p:sp>
    </p:spTree>
    <p:extLst>
      <p:ext uri="{BB962C8B-B14F-4D97-AF65-F5344CB8AC3E}">
        <p14:creationId xmlns:p14="http://schemas.microsoft.com/office/powerpoint/2010/main" val="1284925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94982A0-833E-4BEF-BF63-A61DA3C6C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hr-HR" b="1" dirty="0"/>
              <a:t>Financijski učinci provedbe preporuka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hr-HR" sz="24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direktno (iskazivanje imovine i obveza, upravljanje likvidnošću),</a:t>
            </a:r>
          </a:p>
          <a:p>
            <a:pPr marL="0" indent="0" algn="just">
              <a:buNone/>
            </a:pPr>
            <a:endParaRPr lang="hr-H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indirektno (uređenje aktivnosti ili procesa - utječe na uštede, ostvarivanje dodatnih sredstava, jasnije i konkretnije postupanje u dodjeli sredstava, transparentnost rada, fer iskazivanje stanja imovine i obveza).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6460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5E15CD-62A4-4EB0-9F66-B1059406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b="1" dirty="0"/>
              <a:t>Zaključno - Provedba preporuka po provedenim revizijama:</a:t>
            </a:r>
          </a:p>
          <a:p>
            <a:pPr marL="0" indent="0" algn="just">
              <a:buNone/>
            </a:pPr>
            <a:endParaRPr lang="hr-HR" sz="2800" b="1" dirty="0"/>
          </a:p>
          <a:p>
            <a:pPr marL="0" indent="0" algn="just">
              <a:buNone/>
            </a:pPr>
            <a:endParaRPr lang="hr-HR" sz="1000" b="1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sz="2400" dirty="0"/>
              <a:t>značajan dio aktivnosti unutarnje revizije tijekom godine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sz="2400" b="1" dirty="0"/>
              <a:t>stvaraju dodanu vrijednost i doprinose uspostavi i razvoju sustava unutarnjih kontrola.</a:t>
            </a:r>
          </a:p>
        </p:txBody>
      </p:sp>
    </p:spTree>
    <p:extLst>
      <p:ext uri="{BB962C8B-B14F-4D97-AF65-F5344CB8AC3E}">
        <p14:creationId xmlns:p14="http://schemas.microsoft.com/office/powerpoint/2010/main" val="297154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CDC190-346F-4A82-A2AB-3356B5ECB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559293"/>
            <a:ext cx="11592983" cy="610503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Državni ured za reviziju (DUR)</a:t>
            </a:r>
          </a:p>
          <a:p>
            <a:pPr marL="0" indent="0">
              <a:buNone/>
            </a:pPr>
            <a:r>
              <a:rPr lang="hr-HR" sz="2400" i="1" dirty="0"/>
              <a:t>Zakon o Državnom uredu za reviziju (NN 25/19, 21.03.19.)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D76134A9-1257-4530-A096-8B26F7AF9DA3}"/>
              </a:ext>
            </a:extLst>
          </p:cNvPr>
          <p:cNvSpPr/>
          <p:nvPr/>
        </p:nvSpPr>
        <p:spPr>
          <a:xfrm>
            <a:off x="1397831" y="1988598"/>
            <a:ext cx="1740023" cy="1220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Nacrt izvješća o obavljenoj reviziji</a:t>
            </a:r>
          </a:p>
        </p:txBody>
      </p:sp>
      <p:sp>
        <p:nvSpPr>
          <p:cNvPr id="5" name="Dijagram toka: Izmjenična obrada 4">
            <a:extLst>
              <a:ext uri="{FF2B5EF4-FFF2-40B4-BE49-F238E27FC236}">
                <a16:creationId xmlns:a16="http://schemas.microsoft.com/office/drawing/2014/main" id="{E4B80CB0-E79E-45A5-9A07-5A2CF5BB4B40}"/>
              </a:ext>
            </a:extLst>
          </p:cNvPr>
          <p:cNvSpPr/>
          <p:nvPr/>
        </p:nvSpPr>
        <p:spPr>
          <a:xfrm>
            <a:off x="4007867" y="1504766"/>
            <a:ext cx="4843170" cy="122068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Nalog – upućivanje subjekta revizije na postupanje u skladu s odredbama zakona ili drugih propisa</a:t>
            </a:r>
          </a:p>
        </p:txBody>
      </p:sp>
      <p:sp>
        <p:nvSpPr>
          <p:cNvPr id="6" name="Dijagram toka: Izmjenična obrada 5">
            <a:extLst>
              <a:ext uri="{FF2B5EF4-FFF2-40B4-BE49-F238E27FC236}">
                <a16:creationId xmlns:a16="http://schemas.microsoft.com/office/drawing/2014/main" id="{C70388E4-2F81-4F2B-B5A1-BFD8D57E7651}"/>
              </a:ext>
            </a:extLst>
          </p:cNvPr>
          <p:cNvSpPr/>
          <p:nvPr/>
        </p:nvSpPr>
        <p:spPr>
          <a:xfrm>
            <a:off x="4042299" y="2888573"/>
            <a:ext cx="4808737" cy="1461486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Preporuka – upućivanje subjekta revizije na postupanje za koje nema izravnog uporišta u zakonu ili drugom propisu a njenom provedbom postigli bi se pozitivni učinci</a:t>
            </a:r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7AAB6875-A00E-4457-B04E-DC53EDEA5AA8}"/>
              </a:ext>
            </a:extLst>
          </p:cNvPr>
          <p:cNvSpPr/>
          <p:nvPr/>
        </p:nvSpPr>
        <p:spPr>
          <a:xfrm>
            <a:off x="9352716" y="2206101"/>
            <a:ext cx="2290439" cy="99429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Rok za očitovanje 15 dana</a:t>
            </a: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FB0E8EA0-4F3E-43E1-B319-7A6B27C6D352}"/>
              </a:ext>
            </a:extLst>
          </p:cNvPr>
          <p:cNvSpPr/>
          <p:nvPr/>
        </p:nvSpPr>
        <p:spPr>
          <a:xfrm>
            <a:off x="1702406" y="4838330"/>
            <a:ext cx="2228295" cy="994299"/>
          </a:xfrm>
          <a:prstGeom prst="rect">
            <a:avLst/>
          </a:prstGeom>
          <a:solidFill>
            <a:srgbClr val="FFA3A3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Izvješće o obavljenoj reviziji (s ili bez očitovanja)</a:t>
            </a: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59CF98C2-0B95-4CF8-A1A1-E1A2C7BC8490}"/>
              </a:ext>
            </a:extLst>
          </p:cNvPr>
          <p:cNvSpPr/>
          <p:nvPr/>
        </p:nvSpPr>
        <p:spPr>
          <a:xfrm>
            <a:off x="4998128" y="4619718"/>
            <a:ext cx="2082467" cy="1461486"/>
          </a:xfrm>
          <a:prstGeom prst="ellipse">
            <a:avLst/>
          </a:prstGeom>
          <a:solidFill>
            <a:srgbClr val="FFA3A3"/>
          </a:solidFill>
          <a:ln>
            <a:solidFill>
              <a:srgbClr val="FFA3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Rok za prigovor 8 dana</a:t>
            </a:r>
          </a:p>
        </p:txBody>
      </p:sp>
      <p:sp>
        <p:nvSpPr>
          <p:cNvPr id="10" name="Oblačić: strelica ulijevo 9">
            <a:extLst>
              <a:ext uri="{FF2B5EF4-FFF2-40B4-BE49-F238E27FC236}">
                <a16:creationId xmlns:a16="http://schemas.microsoft.com/office/drawing/2014/main" id="{035F2409-5694-484C-A98C-939D278C6BDA}"/>
              </a:ext>
            </a:extLst>
          </p:cNvPr>
          <p:cNvSpPr/>
          <p:nvPr/>
        </p:nvSpPr>
        <p:spPr>
          <a:xfrm>
            <a:off x="7546018" y="4847208"/>
            <a:ext cx="2894121" cy="1349406"/>
          </a:xfrm>
          <a:prstGeom prst="leftArrowCallout">
            <a:avLst/>
          </a:prstGeom>
          <a:solidFill>
            <a:srgbClr val="FFA3A3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O prigovoru odlučuje glavni državni revizor u roku od 30 dana</a:t>
            </a:r>
          </a:p>
        </p:txBody>
      </p:sp>
      <p:sp>
        <p:nvSpPr>
          <p:cNvPr id="11" name="Strelica: ulijevo 10">
            <a:extLst>
              <a:ext uri="{FF2B5EF4-FFF2-40B4-BE49-F238E27FC236}">
                <a16:creationId xmlns:a16="http://schemas.microsoft.com/office/drawing/2014/main" id="{41AEA5D7-87CE-4F63-908D-DF3182C31519}"/>
              </a:ext>
            </a:extLst>
          </p:cNvPr>
          <p:cNvSpPr/>
          <p:nvPr/>
        </p:nvSpPr>
        <p:spPr>
          <a:xfrm rot="10800000">
            <a:off x="4136994" y="5157926"/>
            <a:ext cx="577049" cy="195308"/>
          </a:xfrm>
          <a:prstGeom prst="leftArrow">
            <a:avLst/>
          </a:prstGeom>
          <a:solidFill>
            <a:srgbClr val="FFA3A3"/>
          </a:solidFill>
          <a:ln>
            <a:solidFill>
              <a:srgbClr val="FFA3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210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9072F4-9118-4527-B556-CBC26F4FD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635848"/>
            <a:ext cx="11592983" cy="6028477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Državni ured za reviziju (DUR)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5ADA901F-C11A-47A6-BF9D-76F4AAE806CC}"/>
              </a:ext>
            </a:extLst>
          </p:cNvPr>
          <p:cNvSpPr/>
          <p:nvPr/>
        </p:nvSpPr>
        <p:spPr>
          <a:xfrm>
            <a:off x="418839" y="1500873"/>
            <a:ext cx="2050741" cy="1145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Konačno izvješće o obavljenoj reviziji</a:t>
            </a: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7C2BEF5A-6184-44DC-8670-88987707C919}"/>
              </a:ext>
            </a:extLst>
          </p:cNvPr>
          <p:cNvSpPr/>
          <p:nvPr/>
        </p:nvSpPr>
        <p:spPr>
          <a:xfrm>
            <a:off x="2694038" y="1107522"/>
            <a:ext cx="3231472" cy="11452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Subjektu revizije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Mrežne stranice DUR-a</a:t>
            </a:r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68FD1AA1-BDF6-4EE4-B25B-50EFF24CEA7F}"/>
              </a:ext>
            </a:extLst>
          </p:cNvPr>
          <p:cNvSpPr/>
          <p:nvPr/>
        </p:nvSpPr>
        <p:spPr>
          <a:xfrm>
            <a:off x="2640210" y="2252742"/>
            <a:ext cx="3231472" cy="17200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- Nadležnim tijelima kada su obavljanjem revizije utvrđene nepravilnosti koje mogu imati obilježje prekršaja ili kaznenog dijela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FEEC1508-1B16-4CD1-9442-244870CE609B}"/>
              </a:ext>
            </a:extLst>
          </p:cNvPr>
          <p:cNvSpPr/>
          <p:nvPr/>
        </p:nvSpPr>
        <p:spPr>
          <a:xfrm>
            <a:off x="6835340" y="825085"/>
            <a:ext cx="3355761" cy="1539181"/>
          </a:xfrm>
          <a:prstGeom prst="rect">
            <a:avLst/>
          </a:prstGeom>
          <a:solidFill>
            <a:srgbClr val="FFCC66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Nalog i/ili preporuka – rok 60 dana od dana primitka Konačnog izvješća dostaviti DUR-u PLAN PROVEDBE NALOGA I PREPORUKA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D5EB4FA2-0BC4-4628-B949-C329AF456566}"/>
              </a:ext>
            </a:extLst>
          </p:cNvPr>
          <p:cNvSpPr/>
          <p:nvPr/>
        </p:nvSpPr>
        <p:spPr>
          <a:xfrm>
            <a:off x="8420006" y="2365899"/>
            <a:ext cx="3542190" cy="1720080"/>
          </a:xfrm>
          <a:prstGeom prst="roundRect">
            <a:avLst/>
          </a:prstGeom>
          <a:solidFill>
            <a:srgbClr val="FFE2A7"/>
          </a:solidFill>
          <a:ln>
            <a:solidFill>
              <a:srgbClr val="FFC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Plan provedbe naloga i preporuka – planirane aktivnosti za otklanjanje nepravilnosti i planirano vrijeme za provedbu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D7D950DC-8832-47AE-A87C-394C456093AE}"/>
              </a:ext>
            </a:extLst>
          </p:cNvPr>
          <p:cNvSpPr/>
          <p:nvPr/>
        </p:nvSpPr>
        <p:spPr>
          <a:xfrm>
            <a:off x="7261988" y="4492101"/>
            <a:ext cx="3923930" cy="2058525"/>
          </a:xfrm>
          <a:prstGeom prst="roundRect">
            <a:avLst/>
          </a:prstGeom>
          <a:solidFill>
            <a:srgbClr val="FFFF6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Subjekt revizije obvezan je u pisanom obliku izvijestiti DUR o provedbi naloga ili preporuke u roku od 30 dana od isteka planiranog vremena provedbe</a:t>
            </a:r>
          </a:p>
        </p:txBody>
      </p:sp>
      <p:sp>
        <p:nvSpPr>
          <p:cNvPr id="10" name="Oblačić: strelica udesno 9">
            <a:extLst>
              <a:ext uri="{FF2B5EF4-FFF2-40B4-BE49-F238E27FC236}">
                <a16:creationId xmlns:a16="http://schemas.microsoft.com/office/drawing/2014/main" id="{B38DC98A-E993-43F9-859C-3F36CF94093A}"/>
              </a:ext>
            </a:extLst>
          </p:cNvPr>
          <p:cNvSpPr/>
          <p:nvPr/>
        </p:nvSpPr>
        <p:spPr>
          <a:xfrm>
            <a:off x="4104669" y="4926559"/>
            <a:ext cx="2819686" cy="1189608"/>
          </a:xfrm>
          <a:prstGeom prst="rightArrowCallout">
            <a:avLst/>
          </a:prstGeom>
          <a:solidFill>
            <a:srgbClr val="FD958D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DUR provjerava provedbu naloga i preporuka</a:t>
            </a:r>
          </a:p>
        </p:txBody>
      </p:sp>
      <p:sp>
        <p:nvSpPr>
          <p:cNvPr id="12" name="Strelica: ulijevo 11">
            <a:extLst>
              <a:ext uri="{FF2B5EF4-FFF2-40B4-BE49-F238E27FC236}">
                <a16:creationId xmlns:a16="http://schemas.microsoft.com/office/drawing/2014/main" id="{DAD69634-3E39-45E6-982D-64B4096D2253}"/>
              </a:ext>
            </a:extLst>
          </p:cNvPr>
          <p:cNvSpPr/>
          <p:nvPr/>
        </p:nvSpPr>
        <p:spPr>
          <a:xfrm>
            <a:off x="3510784" y="5352687"/>
            <a:ext cx="798990" cy="337351"/>
          </a:xfrm>
          <a:prstGeom prst="leftArrow">
            <a:avLst/>
          </a:prstGeom>
          <a:solidFill>
            <a:srgbClr val="FD958D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DDEFA09A-2E2A-4DF9-B49F-BF013985E095}"/>
              </a:ext>
            </a:extLst>
          </p:cNvPr>
          <p:cNvSpPr/>
          <p:nvPr/>
        </p:nvSpPr>
        <p:spPr>
          <a:xfrm>
            <a:off x="261557" y="4211907"/>
            <a:ext cx="3120662" cy="24540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DUR obavještava nadležno državno odvjetništvo o nalozima i preporukama koje nisu provedeni te o nedostavljanju plana provedbe naloga i preporuka u propisanom roku</a:t>
            </a:r>
          </a:p>
        </p:txBody>
      </p:sp>
    </p:spTree>
    <p:extLst>
      <p:ext uri="{BB962C8B-B14F-4D97-AF65-F5344CB8AC3E}">
        <p14:creationId xmlns:p14="http://schemas.microsoft.com/office/powerpoint/2010/main" val="20887767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6317B7-CFCC-4FA9-9D41-7ED94A8A3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Državni ured za reviziju (DUR)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/>
              <a:t>Prekršajne odredbe:</a:t>
            </a:r>
          </a:p>
          <a:p>
            <a:pPr marL="0" indent="0">
              <a:buNone/>
            </a:pPr>
            <a:endParaRPr lang="hr-H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/>
              <a:t>Novčana kazna 20.000,00 – 50.000,00 = subjekt revizije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/>
              <a:t>Novčana kazna 2.000,00 – 20.000,00 = zakonski predstavnik subjekta revizije</a:t>
            </a:r>
          </a:p>
          <a:p>
            <a:pPr marL="514350" indent="-514350">
              <a:buAutoNum type="arabicParenR"/>
            </a:pPr>
            <a:r>
              <a:rPr lang="hr-HR" sz="2400" dirty="0"/>
              <a:t>Ako u propisanom roku ne dostavi Plan provedbe naloga i preporuka</a:t>
            </a:r>
          </a:p>
          <a:p>
            <a:pPr marL="514350" indent="-514350">
              <a:buAutoNum type="arabicParenR"/>
            </a:pPr>
            <a:r>
              <a:rPr lang="hr-HR" sz="2400" dirty="0"/>
              <a:t>Ako ne provede naloge i preporuke dane u izvješću o obavljenoj reviziji u rokovima i na način naveden u Planu provedbe naloga i preporuka</a:t>
            </a:r>
          </a:p>
        </p:txBody>
      </p:sp>
    </p:spTree>
    <p:extLst>
      <p:ext uri="{BB962C8B-B14F-4D97-AF65-F5344CB8AC3E}">
        <p14:creationId xmlns:p14="http://schemas.microsoft.com/office/powerpoint/2010/main" val="2828650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rezentacija UR-05112013-RI">
            <a:extLst>
              <a:ext uri="{FF2B5EF4-FFF2-40B4-BE49-F238E27FC236}">
                <a16:creationId xmlns:a16="http://schemas.microsoft.com/office/drawing/2014/main" id="{688DA598-16DE-49F4-94FA-81A0549132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678" y="3053920"/>
            <a:ext cx="8238477" cy="233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16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44723" y="947491"/>
            <a:ext cx="11338973" cy="533738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endParaRPr lang="hr-HR" sz="1400" b="1" i="1" dirty="0">
              <a:latin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r-HR" b="1" u="sng" dirty="0">
                <a:latin typeface="Arial" panose="020B0604020202020204" pitchFamily="34" charset="0"/>
                <a:cs typeface="Arial" panose="020B0604020202020204" pitchFamily="34" charset="0"/>
              </a:rPr>
              <a:t>1. Uvod</a:t>
            </a:r>
          </a:p>
          <a:p>
            <a:pPr marL="0" indent="0">
              <a:spcBef>
                <a:spcPts val="0"/>
              </a:spcBef>
              <a:buNone/>
            </a:pPr>
            <a:endParaRPr lang="hr-HR" sz="14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r-HR" sz="2800" dirty="0">
              <a:latin typeface="Calibri" panose="020F0502020204030204" pitchFamily="34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823061E-3818-429A-B793-E9FF278E1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23" y="2267000"/>
            <a:ext cx="7980356" cy="4304149"/>
          </a:xfrm>
          <a:prstGeom prst="rect">
            <a:avLst/>
          </a:prstGeom>
        </p:spPr>
      </p:pic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CC8DCE2E-2BA7-485D-9968-2B50A5D69F17}"/>
              </a:ext>
            </a:extLst>
          </p:cNvPr>
          <p:cNvSpPr/>
          <p:nvPr/>
        </p:nvSpPr>
        <p:spPr>
          <a:xfrm>
            <a:off x="8194089" y="1789358"/>
            <a:ext cx="3489607" cy="182682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sz="1600" b="1" dirty="0"/>
              <a:t>Opći podaci</a:t>
            </a:r>
          </a:p>
          <a:p>
            <a:r>
              <a:rPr lang="hr-HR" sz="1600" dirty="0"/>
              <a:t>- površina:1229km</a:t>
            </a:r>
          </a:p>
          <a:p>
            <a:r>
              <a:rPr lang="hr-HR" sz="1600" dirty="0"/>
              <a:t>- ukupno popisane osobe 121.934</a:t>
            </a:r>
          </a:p>
          <a:p>
            <a:r>
              <a:rPr lang="hr-HR" sz="1600" b="1" dirty="0"/>
              <a:t>Ustrojstvo lokalne samouprave</a:t>
            </a:r>
          </a:p>
          <a:p>
            <a:r>
              <a:rPr lang="hr-HR" sz="1600" dirty="0"/>
              <a:t>- 7 gradova i 25 općina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1E84506C-4BEB-4BC9-8A86-5DEEF2D3EF1D}"/>
              </a:ext>
            </a:extLst>
          </p:cNvPr>
          <p:cNvSpPr/>
          <p:nvPr/>
        </p:nvSpPr>
        <p:spPr>
          <a:xfrm>
            <a:off x="2976271" y="1060851"/>
            <a:ext cx="2717259" cy="168840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sz="1600" dirty="0"/>
              <a:t>Krapinsko-zagorska županija, sjedište Krapina</a:t>
            </a:r>
          </a:p>
          <a:p>
            <a:pPr marL="285750" indent="-285750">
              <a:buFontTx/>
              <a:buChar char="-"/>
            </a:pPr>
            <a:r>
              <a:rPr lang="hr-HR" sz="1600" dirty="0"/>
              <a:t>Broj zaposlenih:148</a:t>
            </a:r>
          </a:p>
          <a:p>
            <a:pPr marL="285750" indent="-285750">
              <a:buFontTx/>
              <a:buChar char="-"/>
            </a:pPr>
            <a:r>
              <a:rPr lang="hr-HR" sz="1600" dirty="0"/>
              <a:t>5 ispostava</a:t>
            </a:r>
          </a:p>
        </p:txBody>
      </p:sp>
      <p:pic>
        <p:nvPicPr>
          <p:cNvPr id="1028" name="Picture 4" descr="Turistička karta rute Najbolje od Zagorja Tourist map of the route Best of  Zagorje">
            <a:extLst>
              <a:ext uri="{FF2B5EF4-FFF2-40B4-BE49-F238E27FC236}">
                <a16:creationId xmlns:a16="http://schemas.microsoft.com/office/drawing/2014/main" id="{2990DA1E-55EA-4251-8422-BE1B90938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604" y="3909270"/>
            <a:ext cx="3051125" cy="266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2453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688930" y="1127340"/>
            <a:ext cx="10609545" cy="5448823"/>
          </a:xfrm>
        </p:spPr>
        <p:txBody>
          <a:bodyPr/>
          <a:lstStyle/>
          <a:p>
            <a:pPr marL="0" indent="0" algn="ctr">
              <a:buNone/>
            </a:pPr>
            <a:endParaRPr lang="hr-HR" sz="3600" b="1" dirty="0"/>
          </a:p>
          <a:p>
            <a:pPr marL="0" indent="0" algn="ctr">
              <a:buNone/>
            </a:pPr>
            <a:endParaRPr lang="hr-HR" sz="3600" b="1" dirty="0"/>
          </a:p>
          <a:p>
            <a:pPr marL="0" indent="0" algn="ctr">
              <a:buNone/>
            </a:pPr>
            <a:endParaRPr lang="hr-HR" sz="3600" b="1" dirty="0"/>
          </a:p>
          <a:p>
            <a:pPr marL="0" indent="0" algn="ctr">
              <a:buNone/>
            </a:pPr>
            <a:r>
              <a:rPr lang="hr-HR" sz="3600" b="1" dirty="0"/>
              <a:t>HVALA NA POZORNOSTI !!!</a:t>
            </a:r>
            <a:endParaRPr lang="hr-HR" sz="3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35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A78FFF-236D-42F7-8BA3-73F538499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9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Krapinsko-zagorska županija: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9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32 osnovne škole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7 srednjih škola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2 učenička doma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7 zdravstvenih ustanova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4 trgovačka društva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6 pravnih osoba - ustanove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1 izvanproračunski korisnik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Elipsa 5">
            <a:extLst>
              <a:ext uri="{FF2B5EF4-FFF2-40B4-BE49-F238E27FC236}">
                <a16:creationId xmlns:a16="http://schemas.microsoft.com/office/drawing/2014/main" id="{6CFAAE52-D65D-453D-86BE-D20CF172FAF2}"/>
              </a:ext>
            </a:extLst>
          </p:cNvPr>
          <p:cNvSpPr/>
          <p:nvPr/>
        </p:nvSpPr>
        <p:spPr>
          <a:xfrm>
            <a:off x="6535024" y="2105637"/>
            <a:ext cx="3288484" cy="140096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59 institucija i Županija</a:t>
            </a: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F12D066E-6D54-4494-9C9B-17BF0F509A02}"/>
              </a:ext>
            </a:extLst>
          </p:cNvPr>
          <p:cNvSpPr/>
          <p:nvPr/>
        </p:nvSpPr>
        <p:spPr>
          <a:xfrm>
            <a:off x="8095376" y="3951214"/>
            <a:ext cx="2869035" cy="16526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Služba za unutarnju reviziju – 2 revizora</a:t>
            </a:r>
          </a:p>
        </p:txBody>
      </p:sp>
    </p:spTree>
    <p:extLst>
      <p:ext uri="{BB962C8B-B14F-4D97-AF65-F5344CB8AC3E}">
        <p14:creationId xmlns:p14="http://schemas.microsoft.com/office/powerpoint/2010/main" val="275133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316528F-AEB1-4728-94E0-AEFFCB6B1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00" y="717318"/>
            <a:ext cx="11812592" cy="5969339"/>
          </a:xfrm>
        </p:spPr>
        <p:txBody>
          <a:bodyPr/>
          <a:lstStyle/>
          <a:p>
            <a:pPr marL="0" indent="0" algn="just">
              <a:buNone/>
            </a:pPr>
            <a:r>
              <a:rPr lang="hr-HR" b="1" u="sng" dirty="0"/>
              <a:t>2. Osvrt na regulativu:</a:t>
            </a:r>
          </a:p>
          <a:p>
            <a:pPr marL="0" indent="0" algn="just">
              <a:buNone/>
            </a:pPr>
            <a:endParaRPr lang="hr-HR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BD2AAFF9-603F-491D-9328-174DC874F4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871513"/>
              </p:ext>
            </p:extLst>
          </p:nvPr>
        </p:nvGraphicFramePr>
        <p:xfrm>
          <a:off x="355106" y="934067"/>
          <a:ext cx="10503270" cy="479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ravokutnik: savinuti kut 5">
            <a:extLst>
              <a:ext uri="{FF2B5EF4-FFF2-40B4-BE49-F238E27FC236}">
                <a16:creationId xmlns:a16="http://schemas.microsoft.com/office/drawing/2014/main" id="{093D86BA-A0C1-4E2B-AA4E-61F90C948F4A}"/>
              </a:ext>
            </a:extLst>
          </p:cNvPr>
          <p:cNvSpPr/>
          <p:nvPr/>
        </p:nvSpPr>
        <p:spPr>
          <a:xfrm>
            <a:off x="9712171" y="3701988"/>
            <a:ext cx="2292411" cy="281422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bg1">
                    <a:lumMod val="20000"/>
                    <a:lumOff val="80000"/>
                  </a:schemeClr>
                </a:solidFill>
              </a:rPr>
              <a:t>Međunarodni standardi za stručnu provedbu unutarnje revizije</a:t>
            </a:r>
          </a:p>
        </p:txBody>
      </p:sp>
    </p:spTree>
    <p:extLst>
      <p:ext uri="{BB962C8B-B14F-4D97-AF65-F5344CB8AC3E}">
        <p14:creationId xmlns:p14="http://schemas.microsoft.com/office/powerpoint/2010/main" val="178955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52EC21-3664-4A79-BBFC-559B53B30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Zakon o sustavu unutarnjih kontrola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sz="2400" dirty="0"/>
              <a:t>„</a:t>
            </a:r>
            <a:r>
              <a:rPr lang="hr-HR" sz="2400" i="1" dirty="0"/>
              <a:t>Skup načela, metoda i postupaka unutarnjih kontrola koji je uspostavila odgovorna osoba institucije u svrhu uspješnog upravljanja i ostvarenja ciljeva”</a:t>
            </a:r>
          </a:p>
          <a:p>
            <a:pPr marL="0" indent="0" algn="just">
              <a:buNone/>
            </a:pPr>
            <a:endParaRPr lang="hr-HR" sz="2400" i="1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hr-HR" sz="2400" i="1" dirty="0"/>
              <a:t> obuhvaća SVE poslovne procese koji vode ka ostvarenju poslovnih ciljeva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r-HR" sz="2400" i="1" dirty="0"/>
              <a:t> uspostavlja se u SVIM  ustrojstvenim jedinicama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r-HR" sz="2400" i="1" dirty="0"/>
              <a:t> NIJE DODATNA AKTIVNOST – to je okvir koji će nam pomoći da postojeće aktivnosti obavimo bolje, učinkovitije i pravilnije.</a:t>
            </a:r>
          </a:p>
        </p:txBody>
      </p:sp>
    </p:spTree>
    <p:extLst>
      <p:ext uri="{BB962C8B-B14F-4D97-AF65-F5344CB8AC3E}">
        <p14:creationId xmlns:p14="http://schemas.microsoft.com/office/powerpoint/2010/main" val="350715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E31A48-8B20-4028-BE5A-A486C5B6B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577049"/>
            <a:ext cx="11592983" cy="6087276"/>
          </a:xfrm>
        </p:spPr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Komponente sustava unutarnjih kontrola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59CA6064-9512-484B-B434-1DB4E52AD5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3173766"/>
              </p:ext>
            </p:extLst>
          </p:nvPr>
        </p:nvGraphicFramePr>
        <p:xfrm>
          <a:off x="3416916" y="1720049"/>
          <a:ext cx="9588871" cy="4702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775A4D9E-9A22-49D1-9307-89E551E2C1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5513522"/>
              </p:ext>
            </p:extLst>
          </p:nvPr>
        </p:nvGraphicFramePr>
        <p:xfrm>
          <a:off x="948924" y="2485747"/>
          <a:ext cx="2335814" cy="2462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Strelica: urezano udesno 6">
            <a:extLst>
              <a:ext uri="{FF2B5EF4-FFF2-40B4-BE49-F238E27FC236}">
                <a16:creationId xmlns:a16="http://schemas.microsoft.com/office/drawing/2014/main" id="{BEFA0FFB-DDB5-44D2-A79D-6839EB57FFF5}"/>
              </a:ext>
            </a:extLst>
          </p:cNvPr>
          <p:cNvSpPr/>
          <p:nvPr/>
        </p:nvSpPr>
        <p:spPr>
          <a:xfrm>
            <a:off x="3132604" y="3378487"/>
            <a:ext cx="1571346" cy="338749"/>
          </a:xfrm>
          <a:prstGeom prst="notchedRightArrow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320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64B667-9930-4006-AB64-4970DE037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85" y="457200"/>
            <a:ext cx="11592983" cy="6207125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Odgovornosti vezane uz sustav unutarnjih kontrola</a:t>
            </a:r>
          </a:p>
        </p:txBody>
      </p:sp>
      <p:graphicFrame>
        <p:nvGraphicFramePr>
          <p:cNvPr id="7" name="Dijagram 6">
            <a:extLst>
              <a:ext uri="{FF2B5EF4-FFF2-40B4-BE49-F238E27FC236}">
                <a16:creationId xmlns:a16="http://schemas.microsoft.com/office/drawing/2014/main" id="{074F46F4-A441-4CE1-A31C-D7872E025B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356131"/>
              </p:ext>
            </p:extLst>
          </p:nvPr>
        </p:nvGraphicFramePr>
        <p:xfrm>
          <a:off x="672485" y="138088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a 7">
            <a:extLst>
              <a:ext uri="{FF2B5EF4-FFF2-40B4-BE49-F238E27FC236}">
                <a16:creationId xmlns:a16="http://schemas.microsoft.com/office/drawing/2014/main" id="{5D1525B5-9AEB-4B3A-9DB8-D4C2378B0008}"/>
              </a:ext>
            </a:extLst>
          </p:cNvPr>
          <p:cNvGrpSpPr/>
          <p:nvPr/>
        </p:nvGrpSpPr>
        <p:grpSpPr>
          <a:xfrm>
            <a:off x="9126453" y="1380887"/>
            <a:ext cx="2655093" cy="5418667"/>
            <a:chOff x="5471199" y="0"/>
            <a:chExt cx="2655093" cy="5418667"/>
          </a:xfrm>
          <a:solidFill>
            <a:srgbClr val="FFA3A3"/>
          </a:solidFill>
        </p:grpSpPr>
        <p:sp>
          <p:nvSpPr>
            <p:cNvPr id="9" name="Pravokutnik: zaobljeni kutovi 8">
              <a:extLst>
                <a:ext uri="{FF2B5EF4-FFF2-40B4-BE49-F238E27FC236}">
                  <a16:creationId xmlns:a16="http://schemas.microsoft.com/office/drawing/2014/main" id="{B5D8937D-4699-4285-AF94-081FB0705D13}"/>
                </a:ext>
              </a:extLst>
            </p:cNvPr>
            <p:cNvSpPr/>
            <p:nvPr/>
          </p:nvSpPr>
          <p:spPr>
            <a:xfrm>
              <a:off x="5471199" y="0"/>
              <a:ext cx="2655093" cy="541866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ravokutnik: zaobljeni kutovi 4">
              <a:extLst>
                <a:ext uri="{FF2B5EF4-FFF2-40B4-BE49-F238E27FC236}">
                  <a16:creationId xmlns:a16="http://schemas.microsoft.com/office/drawing/2014/main" id="{022EEC88-4476-482C-AE60-244D49C25CA0}"/>
                </a:ext>
              </a:extLst>
            </p:cNvPr>
            <p:cNvSpPr txBox="1"/>
            <p:nvPr/>
          </p:nvSpPr>
          <p:spPr>
            <a:xfrm>
              <a:off x="5471199" y="1549955"/>
              <a:ext cx="2655093" cy="310030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9824" tIns="369824" rIns="369824" bIns="369824" numCol="1" spcCol="1270" anchor="ctr" anchorCtr="0">
              <a:noAutofit/>
            </a:bodyPr>
            <a:lstStyle/>
            <a:p>
              <a:pPr marL="285750" lvl="0" indent="-285750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hr-HR" sz="1400" b="1" kern="1200" dirty="0">
                  <a:solidFill>
                    <a:schemeClr val="tx1"/>
                  </a:solidFill>
                </a:rPr>
                <a:t>procjenjuje adekvatnost, učinkovitost i  djelotvornost sustava unutarnjih kontrola</a:t>
              </a:r>
            </a:p>
            <a:p>
              <a:pPr marL="285750" lvl="0" indent="-285750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hr-HR" sz="1400" b="1" dirty="0">
                  <a:solidFill>
                    <a:schemeClr val="tx1"/>
                  </a:solidFill>
                </a:rPr>
                <a:t>daje mišljenje i preporuke za poboljšanje sustava unutarnjih kontrola</a:t>
              </a:r>
            </a:p>
            <a:p>
              <a:pPr marL="285750" lvl="0" indent="-285750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hr-HR" sz="1400" b="1" dirty="0">
                  <a:solidFill>
                    <a:schemeClr val="tx1"/>
                  </a:solidFill>
                </a:rPr>
                <a:t>prati provedbu preporuka</a:t>
              </a:r>
            </a:p>
            <a:p>
              <a:pPr marL="285750" lvl="0" indent="-285750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endParaRPr lang="hr-HR" sz="14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F86311C1-CCBB-45BA-9A5E-73026BD47E14}"/>
              </a:ext>
            </a:extLst>
          </p:cNvPr>
          <p:cNvSpPr/>
          <p:nvPr/>
        </p:nvSpPr>
        <p:spPr>
          <a:xfrm>
            <a:off x="1099225" y="1600200"/>
            <a:ext cx="1916349" cy="12354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Odgovorna osoba institucije (čelnik)</a:t>
            </a:r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F35E0D24-B21E-435C-957F-3948BD859DD8}"/>
              </a:ext>
            </a:extLst>
          </p:cNvPr>
          <p:cNvSpPr/>
          <p:nvPr/>
        </p:nvSpPr>
        <p:spPr>
          <a:xfrm>
            <a:off x="3646348" y="1687532"/>
            <a:ext cx="1916349" cy="10607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Rukovoditelji ustrojstvenih jedinica</a:t>
            </a:r>
          </a:p>
        </p:txBody>
      </p:sp>
      <p:sp>
        <p:nvSpPr>
          <p:cNvPr id="14" name="Strelica: lijevo-desno 13">
            <a:extLst>
              <a:ext uri="{FF2B5EF4-FFF2-40B4-BE49-F238E27FC236}">
                <a16:creationId xmlns:a16="http://schemas.microsoft.com/office/drawing/2014/main" id="{30A5F3CD-14FA-4174-A941-879B60A3F52C}"/>
              </a:ext>
            </a:extLst>
          </p:cNvPr>
          <p:cNvSpPr/>
          <p:nvPr/>
        </p:nvSpPr>
        <p:spPr>
          <a:xfrm>
            <a:off x="672486" y="5879515"/>
            <a:ext cx="5173838" cy="950967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>
                <a:solidFill>
                  <a:schemeClr val="tx1"/>
                </a:solidFill>
              </a:rPr>
              <a:t>UPRAVLJAČKA ODGOVORNOST – ODGOVORNOST ZA RAZVOJ</a:t>
            </a:r>
          </a:p>
        </p:txBody>
      </p:sp>
      <p:sp>
        <p:nvSpPr>
          <p:cNvPr id="15" name="Pravokutnik: zaobljeni kutovi 14">
            <a:extLst>
              <a:ext uri="{FF2B5EF4-FFF2-40B4-BE49-F238E27FC236}">
                <a16:creationId xmlns:a16="http://schemas.microsoft.com/office/drawing/2014/main" id="{3293B60E-70F4-4EE2-83FD-DC756716E36F}"/>
              </a:ext>
            </a:extLst>
          </p:cNvPr>
          <p:cNvSpPr/>
          <p:nvPr/>
        </p:nvSpPr>
        <p:spPr>
          <a:xfrm>
            <a:off x="6528214" y="1667860"/>
            <a:ext cx="1916349" cy="11429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Ustrojstvene jedinice za financije</a:t>
            </a:r>
          </a:p>
        </p:txBody>
      </p:sp>
      <p:sp>
        <p:nvSpPr>
          <p:cNvPr id="16" name="Strelica: lijevo-desno 15">
            <a:extLst>
              <a:ext uri="{FF2B5EF4-FFF2-40B4-BE49-F238E27FC236}">
                <a16:creationId xmlns:a16="http://schemas.microsoft.com/office/drawing/2014/main" id="{0E3B91E7-6C2F-4CAD-A814-A6CA8F842135}"/>
              </a:ext>
            </a:extLst>
          </p:cNvPr>
          <p:cNvSpPr/>
          <p:nvPr/>
        </p:nvSpPr>
        <p:spPr>
          <a:xfrm>
            <a:off x="6172292" y="5879515"/>
            <a:ext cx="2679878" cy="784810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solidFill>
                  <a:schemeClr val="tx1"/>
                </a:solidFill>
              </a:rPr>
              <a:t>KOORDINACIJA RAZVOJA</a:t>
            </a:r>
          </a:p>
        </p:txBody>
      </p:sp>
      <p:sp>
        <p:nvSpPr>
          <p:cNvPr id="17" name="Pravokutnik: zaobljeni kutovi 16">
            <a:extLst>
              <a:ext uri="{FF2B5EF4-FFF2-40B4-BE49-F238E27FC236}">
                <a16:creationId xmlns:a16="http://schemas.microsoft.com/office/drawing/2014/main" id="{8882C7D1-1EB1-418B-AF4D-46460A96348F}"/>
              </a:ext>
            </a:extLst>
          </p:cNvPr>
          <p:cNvSpPr/>
          <p:nvPr/>
        </p:nvSpPr>
        <p:spPr>
          <a:xfrm>
            <a:off x="9523379" y="1687532"/>
            <a:ext cx="2059021" cy="1060748"/>
          </a:xfrm>
          <a:prstGeom prst="round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Unutarnja revizija </a:t>
            </a:r>
          </a:p>
        </p:txBody>
      </p:sp>
      <p:sp>
        <p:nvSpPr>
          <p:cNvPr id="18" name="Strelica: lijevo-desno 17">
            <a:extLst>
              <a:ext uri="{FF2B5EF4-FFF2-40B4-BE49-F238E27FC236}">
                <a16:creationId xmlns:a16="http://schemas.microsoft.com/office/drawing/2014/main" id="{8AF45EFA-1157-44A3-9E17-F72A6E31BFF8}"/>
              </a:ext>
            </a:extLst>
          </p:cNvPr>
          <p:cNvSpPr/>
          <p:nvPr/>
        </p:nvSpPr>
        <p:spPr>
          <a:xfrm>
            <a:off x="9126453" y="5879515"/>
            <a:ext cx="2655093" cy="784811"/>
          </a:xfrm>
          <a:prstGeom prst="leftRightArrow">
            <a:avLst/>
          </a:prstGeom>
          <a:solidFill>
            <a:srgbClr val="FFA3A3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solidFill>
                  <a:schemeClr val="tx1"/>
                </a:solidFill>
              </a:rPr>
              <a:t>PROCJENA I PRIJEDLOZI ZA UNAPREĐENJE</a:t>
            </a:r>
          </a:p>
        </p:txBody>
      </p:sp>
    </p:spTree>
    <p:extLst>
      <p:ext uri="{BB962C8B-B14F-4D97-AF65-F5344CB8AC3E}">
        <p14:creationId xmlns:p14="http://schemas.microsoft.com/office/powerpoint/2010/main" val="4071106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F64275-17AC-4A89-98E3-C8BC12979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r-HR" dirty="0"/>
              <a:t>Usklađenost rada organizacijskih jedinica unutarnje revizije s Međunarodnim standardima za stručno obavljanje interne revizije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sz="2400" dirty="0"/>
              <a:t>Ključni pokazatelji uspješnosti (djelotvornost i učinak):</a:t>
            </a:r>
          </a:p>
          <a:p>
            <a:pPr marL="0" indent="0" algn="just">
              <a:buNone/>
            </a:pPr>
            <a:endParaRPr lang="hr-H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 donošenje Planova unutarnje revizije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 pridržavanje rokova tijekom obavljanja angažmana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 broj ovlaštenih revizora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 </a:t>
            </a:r>
            <a:r>
              <a:rPr lang="hr-HR" sz="2400" u="sng" dirty="0">
                <a:solidFill>
                  <a:srgbClr val="002060"/>
                </a:solidFill>
              </a:rPr>
              <a:t>postotak primijenjenih preporuka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400" dirty="0"/>
              <a:t> zadovoljstvo dionika.</a:t>
            </a:r>
          </a:p>
        </p:txBody>
      </p:sp>
    </p:spTree>
    <p:extLst>
      <p:ext uri="{BB962C8B-B14F-4D97-AF65-F5344CB8AC3E}">
        <p14:creationId xmlns:p14="http://schemas.microsoft.com/office/powerpoint/2010/main" val="2756340730"/>
      </p:ext>
    </p:extLst>
  </p:cSld>
  <p:clrMapOvr>
    <a:masterClrMapping/>
  </p:clrMapOvr>
</p:sld>
</file>

<file path=ppt/theme/theme1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10379</TotalTime>
  <Words>1645</Words>
  <Application>Microsoft Office PowerPoint</Application>
  <PresentationFormat>Široki zaslon</PresentationFormat>
  <Paragraphs>260</Paragraphs>
  <Slides>30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ppp_ani_glo_stand</vt:lpstr>
      <vt:lpstr>1_ppp_ani_glo_stand</vt:lpstr>
      <vt:lpstr> Provedba preporuka unutarnje revizije nakon provedene revizije Županijsko savjetovanje Sveti Martin na Muri 21.04.-22.04.2022.                                                                                         Služba za unutarnju reviziju Krapinsko-zagorske županije                            Pročelnica: Ivanka Znika, dipl.oec.                                                                                                                                              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3. Provedba preporuka: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Ivana Petek</dc:creator>
  <cp:lastModifiedBy>Ivanka Znika</cp:lastModifiedBy>
  <cp:revision>692</cp:revision>
  <cp:lastPrinted>2022-04-19T09:30:58Z</cp:lastPrinted>
  <dcterms:created xsi:type="dcterms:W3CDTF">2015-05-14T11:00:02Z</dcterms:created>
  <dcterms:modified xsi:type="dcterms:W3CDTF">2022-04-20T06:18:13Z</dcterms:modified>
</cp:coreProperties>
</file>